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77" r:id="rId2"/>
    <p:sldId id="276" r:id="rId3"/>
    <p:sldId id="273" r:id="rId4"/>
    <p:sldId id="283" r:id="rId5"/>
    <p:sldId id="284" r:id="rId6"/>
    <p:sldId id="272" r:id="rId7"/>
    <p:sldId id="258" r:id="rId8"/>
    <p:sldId id="280" r:id="rId9"/>
    <p:sldId id="279" r:id="rId10"/>
    <p:sldId id="281" r:id="rId11"/>
    <p:sldId id="282" r:id="rId12"/>
    <p:sldId id="262" r:id="rId13"/>
    <p:sldId id="285"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fr-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fr-CH"/>
          </a:p>
        </p:txBody>
      </p:sp>
      <p:sp>
        <p:nvSpPr>
          <p:cNvPr id="4" name="Datumsplatzhalter 3"/>
          <p:cNvSpPr>
            <a:spLocks noGrp="1"/>
          </p:cNvSpPr>
          <p:nvPr>
            <p:ph type="dt" sz="half" idx="10"/>
          </p:nvPr>
        </p:nvSpPr>
        <p:spPr/>
        <p:txBody>
          <a:bodyPr/>
          <a:lstStyle/>
          <a:p>
            <a:fld id="{2F245AB2-179C-43A7-B5CC-A758CA29F512}" type="datetimeFigureOut">
              <a:rPr lang="fr-CH" smtClean="0"/>
              <a:t>30.08.2017</a:t>
            </a:fld>
            <a:endParaRPr lang="fr-CH"/>
          </a:p>
        </p:txBody>
      </p:sp>
      <p:sp>
        <p:nvSpPr>
          <p:cNvPr id="5" name="Fußzeilenplatzhalter 4"/>
          <p:cNvSpPr>
            <a:spLocks noGrp="1"/>
          </p:cNvSpPr>
          <p:nvPr>
            <p:ph type="ftr" sz="quarter" idx="11"/>
          </p:nvPr>
        </p:nvSpPr>
        <p:spPr/>
        <p:txBody>
          <a:bodyPr/>
          <a:lstStyle/>
          <a:p>
            <a:endParaRPr lang="fr-CH"/>
          </a:p>
        </p:txBody>
      </p:sp>
      <p:sp>
        <p:nvSpPr>
          <p:cNvPr id="6" name="Foliennummernplatzhalter 5"/>
          <p:cNvSpPr>
            <a:spLocks noGrp="1"/>
          </p:cNvSpPr>
          <p:nvPr>
            <p:ph type="sldNum" sz="quarter" idx="12"/>
          </p:nvPr>
        </p:nvSpPr>
        <p:spPr/>
        <p:txBody>
          <a:bodyPr/>
          <a:lstStyle/>
          <a:p>
            <a:fld id="{0561DC0D-F425-4806-B5A8-3C8744A942A1}" type="slidenum">
              <a:rPr lang="fr-CH" smtClean="0"/>
              <a:t>‹N°›</a:t>
            </a:fld>
            <a:endParaRPr lang="fr-CH"/>
          </a:p>
        </p:txBody>
      </p:sp>
    </p:spTree>
    <p:extLst>
      <p:ext uri="{BB962C8B-B14F-4D97-AF65-F5344CB8AC3E}">
        <p14:creationId xmlns:p14="http://schemas.microsoft.com/office/powerpoint/2010/main" val="2566738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fr-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fr-CH"/>
          </a:p>
        </p:txBody>
      </p:sp>
      <p:sp>
        <p:nvSpPr>
          <p:cNvPr id="4" name="Datumsplatzhalter 3"/>
          <p:cNvSpPr>
            <a:spLocks noGrp="1"/>
          </p:cNvSpPr>
          <p:nvPr>
            <p:ph type="dt" sz="half" idx="10"/>
          </p:nvPr>
        </p:nvSpPr>
        <p:spPr/>
        <p:txBody>
          <a:bodyPr/>
          <a:lstStyle/>
          <a:p>
            <a:fld id="{2F245AB2-179C-43A7-B5CC-A758CA29F512}" type="datetimeFigureOut">
              <a:rPr lang="fr-CH" smtClean="0"/>
              <a:t>30.08.2017</a:t>
            </a:fld>
            <a:endParaRPr lang="fr-CH"/>
          </a:p>
        </p:txBody>
      </p:sp>
      <p:sp>
        <p:nvSpPr>
          <p:cNvPr id="5" name="Fußzeilenplatzhalter 4"/>
          <p:cNvSpPr>
            <a:spLocks noGrp="1"/>
          </p:cNvSpPr>
          <p:nvPr>
            <p:ph type="ftr" sz="quarter" idx="11"/>
          </p:nvPr>
        </p:nvSpPr>
        <p:spPr/>
        <p:txBody>
          <a:bodyPr/>
          <a:lstStyle/>
          <a:p>
            <a:endParaRPr lang="fr-CH"/>
          </a:p>
        </p:txBody>
      </p:sp>
      <p:sp>
        <p:nvSpPr>
          <p:cNvPr id="6" name="Foliennummernplatzhalter 5"/>
          <p:cNvSpPr>
            <a:spLocks noGrp="1"/>
          </p:cNvSpPr>
          <p:nvPr>
            <p:ph type="sldNum" sz="quarter" idx="12"/>
          </p:nvPr>
        </p:nvSpPr>
        <p:spPr/>
        <p:txBody>
          <a:bodyPr/>
          <a:lstStyle/>
          <a:p>
            <a:fld id="{0561DC0D-F425-4806-B5A8-3C8744A942A1}" type="slidenum">
              <a:rPr lang="fr-CH" smtClean="0"/>
              <a:t>‹N°›</a:t>
            </a:fld>
            <a:endParaRPr lang="fr-CH"/>
          </a:p>
        </p:txBody>
      </p:sp>
    </p:spTree>
    <p:extLst>
      <p:ext uri="{BB962C8B-B14F-4D97-AF65-F5344CB8AC3E}">
        <p14:creationId xmlns:p14="http://schemas.microsoft.com/office/powerpoint/2010/main" val="2919552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fr-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fr-CH"/>
          </a:p>
        </p:txBody>
      </p:sp>
      <p:sp>
        <p:nvSpPr>
          <p:cNvPr id="4" name="Datumsplatzhalter 3"/>
          <p:cNvSpPr>
            <a:spLocks noGrp="1"/>
          </p:cNvSpPr>
          <p:nvPr>
            <p:ph type="dt" sz="half" idx="10"/>
          </p:nvPr>
        </p:nvSpPr>
        <p:spPr/>
        <p:txBody>
          <a:bodyPr/>
          <a:lstStyle/>
          <a:p>
            <a:fld id="{2F245AB2-179C-43A7-B5CC-A758CA29F512}" type="datetimeFigureOut">
              <a:rPr lang="fr-CH" smtClean="0"/>
              <a:t>30.08.2017</a:t>
            </a:fld>
            <a:endParaRPr lang="fr-CH"/>
          </a:p>
        </p:txBody>
      </p:sp>
      <p:sp>
        <p:nvSpPr>
          <p:cNvPr id="5" name="Fußzeilenplatzhalter 4"/>
          <p:cNvSpPr>
            <a:spLocks noGrp="1"/>
          </p:cNvSpPr>
          <p:nvPr>
            <p:ph type="ftr" sz="quarter" idx="11"/>
          </p:nvPr>
        </p:nvSpPr>
        <p:spPr/>
        <p:txBody>
          <a:bodyPr/>
          <a:lstStyle/>
          <a:p>
            <a:endParaRPr lang="fr-CH"/>
          </a:p>
        </p:txBody>
      </p:sp>
      <p:sp>
        <p:nvSpPr>
          <p:cNvPr id="6" name="Foliennummernplatzhalter 5"/>
          <p:cNvSpPr>
            <a:spLocks noGrp="1"/>
          </p:cNvSpPr>
          <p:nvPr>
            <p:ph type="sldNum" sz="quarter" idx="12"/>
          </p:nvPr>
        </p:nvSpPr>
        <p:spPr/>
        <p:txBody>
          <a:bodyPr/>
          <a:lstStyle/>
          <a:p>
            <a:fld id="{0561DC0D-F425-4806-B5A8-3C8744A942A1}" type="slidenum">
              <a:rPr lang="fr-CH" smtClean="0"/>
              <a:t>‹N°›</a:t>
            </a:fld>
            <a:endParaRPr lang="fr-CH"/>
          </a:p>
        </p:txBody>
      </p:sp>
    </p:spTree>
    <p:extLst>
      <p:ext uri="{BB962C8B-B14F-4D97-AF65-F5344CB8AC3E}">
        <p14:creationId xmlns:p14="http://schemas.microsoft.com/office/powerpoint/2010/main" val="4228658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fr-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fr-CH"/>
          </a:p>
        </p:txBody>
      </p:sp>
      <p:sp>
        <p:nvSpPr>
          <p:cNvPr id="4" name="Datumsplatzhalter 3"/>
          <p:cNvSpPr>
            <a:spLocks noGrp="1"/>
          </p:cNvSpPr>
          <p:nvPr>
            <p:ph type="dt" sz="half" idx="10"/>
          </p:nvPr>
        </p:nvSpPr>
        <p:spPr/>
        <p:txBody>
          <a:bodyPr/>
          <a:lstStyle/>
          <a:p>
            <a:fld id="{2F245AB2-179C-43A7-B5CC-A758CA29F512}" type="datetimeFigureOut">
              <a:rPr lang="fr-CH" smtClean="0"/>
              <a:t>30.08.2017</a:t>
            </a:fld>
            <a:endParaRPr lang="fr-CH"/>
          </a:p>
        </p:txBody>
      </p:sp>
      <p:sp>
        <p:nvSpPr>
          <p:cNvPr id="5" name="Fußzeilenplatzhalter 4"/>
          <p:cNvSpPr>
            <a:spLocks noGrp="1"/>
          </p:cNvSpPr>
          <p:nvPr>
            <p:ph type="ftr" sz="quarter" idx="11"/>
          </p:nvPr>
        </p:nvSpPr>
        <p:spPr/>
        <p:txBody>
          <a:bodyPr/>
          <a:lstStyle/>
          <a:p>
            <a:endParaRPr lang="fr-CH"/>
          </a:p>
        </p:txBody>
      </p:sp>
      <p:sp>
        <p:nvSpPr>
          <p:cNvPr id="6" name="Foliennummernplatzhalter 5"/>
          <p:cNvSpPr>
            <a:spLocks noGrp="1"/>
          </p:cNvSpPr>
          <p:nvPr>
            <p:ph type="sldNum" sz="quarter" idx="12"/>
          </p:nvPr>
        </p:nvSpPr>
        <p:spPr/>
        <p:txBody>
          <a:bodyPr/>
          <a:lstStyle/>
          <a:p>
            <a:fld id="{0561DC0D-F425-4806-B5A8-3C8744A942A1}" type="slidenum">
              <a:rPr lang="fr-CH" smtClean="0"/>
              <a:t>‹N°›</a:t>
            </a:fld>
            <a:endParaRPr lang="fr-CH"/>
          </a:p>
        </p:txBody>
      </p:sp>
    </p:spTree>
    <p:extLst>
      <p:ext uri="{BB962C8B-B14F-4D97-AF65-F5344CB8AC3E}">
        <p14:creationId xmlns:p14="http://schemas.microsoft.com/office/powerpoint/2010/main" val="3557473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fr-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2F245AB2-179C-43A7-B5CC-A758CA29F512}" type="datetimeFigureOut">
              <a:rPr lang="fr-CH" smtClean="0"/>
              <a:t>30.08.2017</a:t>
            </a:fld>
            <a:endParaRPr lang="fr-CH"/>
          </a:p>
        </p:txBody>
      </p:sp>
      <p:sp>
        <p:nvSpPr>
          <p:cNvPr id="5" name="Fußzeilenplatzhalter 4"/>
          <p:cNvSpPr>
            <a:spLocks noGrp="1"/>
          </p:cNvSpPr>
          <p:nvPr>
            <p:ph type="ftr" sz="quarter" idx="11"/>
          </p:nvPr>
        </p:nvSpPr>
        <p:spPr/>
        <p:txBody>
          <a:bodyPr/>
          <a:lstStyle/>
          <a:p>
            <a:endParaRPr lang="fr-CH"/>
          </a:p>
        </p:txBody>
      </p:sp>
      <p:sp>
        <p:nvSpPr>
          <p:cNvPr id="6" name="Foliennummernplatzhalter 5"/>
          <p:cNvSpPr>
            <a:spLocks noGrp="1"/>
          </p:cNvSpPr>
          <p:nvPr>
            <p:ph type="sldNum" sz="quarter" idx="12"/>
          </p:nvPr>
        </p:nvSpPr>
        <p:spPr/>
        <p:txBody>
          <a:bodyPr/>
          <a:lstStyle/>
          <a:p>
            <a:fld id="{0561DC0D-F425-4806-B5A8-3C8744A942A1}" type="slidenum">
              <a:rPr lang="fr-CH" smtClean="0"/>
              <a:t>‹N°›</a:t>
            </a:fld>
            <a:endParaRPr lang="fr-CH"/>
          </a:p>
        </p:txBody>
      </p:sp>
    </p:spTree>
    <p:extLst>
      <p:ext uri="{BB962C8B-B14F-4D97-AF65-F5344CB8AC3E}">
        <p14:creationId xmlns:p14="http://schemas.microsoft.com/office/powerpoint/2010/main" val="946849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fr-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fr-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fr-CH"/>
          </a:p>
        </p:txBody>
      </p:sp>
      <p:sp>
        <p:nvSpPr>
          <p:cNvPr id="5" name="Datumsplatzhalter 4"/>
          <p:cNvSpPr>
            <a:spLocks noGrp="1"/>
          </p:cNvSpPr>
          <p:nvPr>
            <p:ph type="dt" sz="half" idx="10"/>
          </p:nvPr>
        </p:nvSpPr>
        <p:spPr/>
        <p:txBody>
          <a:bodyPr/>
          <a:lstStyle/>
          <a:p>
            <a:fld id="{2F245AB2-179C-43A7-B5CC-A758CA29F512}" type="datetimeFigureOut">
              <a:rPr lang="fr-CH" smtClean="0"/>
              <a:t>30.08.2017</a:t>
            </a:fld>
            <a:endParaRPr lang="fr-CH"/>
          </a:p>
        </p:txBody>
      </p:sp>
      <p:sp>
        <p:nvSpPr>
          <p:cNvPr id="6" name="Fußzeilenplatzhalter 5"/>
          <p:cNvSpPr>
            <a:spLocks noGrp="1"/>
          </p:cNvSpPr>
          <p:nvPr>
            <p:ph type="ftr" sz="quarter" idx="11"/>
          </p:nvPr>
        </p:nvSpPr>
        <p:spPr/>
        <p:txBody>
          <a:bodyPr/>
          <a:lstStyle/>
          <a:p>
            <a:endParaRPr lang="fr-CH"/>
          </a:p>
        </p:txBody>
      </p:sp>
      <p:sp>
        <p:nvSpPr>
          <p:cNvPr id="7" name="Foliennummernplatzhalter 6"/>
          <p:cNvSpPr>
            <a:spLocks noGrp="1"/>
          </p:cNvSpPr>
          <p:nvPr>
            <p:ph type="sldNum" sz="quarter" idx="12"/>
          </p:nvPr>
        </p:nvSpPr>
        <p:spPr/>
        <p:txBody>
          <a:bodyPr/>
          <a:lstStyle/>
          <a:p>
            <a:fld id="{0561DC0D-F425-4806-B5A8-3C8744A942A1}" type="slidenum">
              <a:rPr lang="fr-CH" smtClean="0"/>
              <a:t>‹N°›</a:t>
            </a:fld>
            <a:endParaRPr lang="fr-CH"/>
          </a:p>
        </p:txBody>
      </p:sp>
    </p:spTree>
    <p:extLst>
      <p:ext uri="{BB962C8B-B14F-4D97-AF65-F5344CB8AC3E}">
        <p14:creationId xmlns:p14="http://schemas.microsoft.com/office/powerpoint/2010/main" val="3377634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fr-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fr-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fr-CH"/>
          </a:p>
        </p:txBody>
      </p:sp>
      <p:sp>
        <p:nvSpPr>
          <p:cNvPr id="7" name="Datumsplatzhalter 6"/>
          <p:cNvSpPr>
            <a:spLocks noGrp="1"/>
          </p:cNvSpPr>
          <p:nvPr>
            <p:ph type="dt" sz="half" idx="10"/>
          </p:nvPr>
        </p:nvSpPr>
        <p:spPr/>
        <p:txBody>
          <a:bodyPr/>
          <a:lstStyle/>
          <a:p>
            <a:fld id="{2F245AB2-179C-43A7-B5CC-A758CA29F512}" type="datetimeFigureOut">
              <a:rPr lang="fr-CH" smtClean="0"/>
              <a:t>30.08.2017</a:t>
            </a:fld>
            <a:endParaRPr lang="fr-CH"/>
          </a:p>
        </p:txBody>
      </p:sp>
      <p:sp>
        <p:nvSpPr>
          <p:cNvPr id="8" name="Fußzeilenplatzhalter 7"/>
          <p:cNvSpPr>
            <a:spLocks noGrp="1"/>
          </p:cNvSpPr>
          <p:nvPr>
            <p:ph type="ftr" sz="quarter" idx="11"/>
          </p:nvPr>
        </p:nvSpPr>
        <p:spPr/>
        <p:txBody>
          <a:bodyPr/>
          <a:lstStyle/>
          <a:p>
            <a:endParaRPr lang="fr-CH"/>
          </a:p>
        </p:txBody>
      </p:sp>
      <p:sp>
        <p:nvSpPr>
          <p:cNvPr id="9" name="Foliennummernplatzhalter 8"/>
          <p:cNvSpPr>
            <a:spLocks noGrp="1"/>
          </p:cNvSpPr>
          <p:nvPr>
            <p:ph type="sldNum" sz="quarter" idx="12"/>
          </p:nvPr>
        </p:nvSpPr>
        <p:spPr/>
        <p:txBody>
          <a:bodyPr/>
          <a:lstStyle/>
          <a:p>
            <a:fld id="{0561DC0D-F425-4806-B5A8-3C8744A942A1}" type="slidenum">
              <a:rPr lang="fr-CH" smtClean="0"/>
              <a:t>‹N°›</a:t>
            </a:fld>
            <a:endParaRPr lang="fr-CH"/>
          </a:p>
        </p:txBody>
      </p:sp>
    </p:spTree>
    <p:extLst>
      <p:ext uri="{BB962C8B-B14F-4D97-AF65-F5344CB8AC3E}">
        <p14:creationId xmlns:p14="http://schemas.microsoft.com/office/powerpoint/2010/main" val="2605104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fr-CH"/>
          </a:p>
        </p:txBody>
      </p:sp>
      <p:sp>
        <p:nvSpPr>
          <p:cNvPr id="3" name="Datumsplatzhalter 2"/>
          <p:cNvSpPr>
            <a:spLocks noGrp="1"/>
          </p:cNvSpPr>
          <p:nvPr>
            <p:ph type="dt" sz="half" idx="10"/>
          </p:nvPr>
        </p:nvSpPr>
        <p:spPr/>
        <p:txBody>
          <a:bodyPr/>
          <a:lstStyle/>
          <a:p>
            <a:fld id="{2F245AB2-179C-43A7-B5CC-A758CA29F512}" type="datetimeFigureOut">
              <a:rPr lang="fr-CH" smtClean="0"/>
              <a:t>30.08.2017</a:t>
            </a:fld>
            <a:endParaRPr lang="fr-CH"/>
          </a:p>
        </p:txBody>
      </p:sp>
      <p:sp>
        <p:nvSpPr>
          <p:cNvPr id="4" name="Fußzeilenplatzhalter 3"/>
          <p:cNvSpPr>
            <a:spLocks noGrp="1"/>
          </p:cNvSpPr>
          <p:nvPr>
            <p:ph type="ftr" sz="quarter" idx="11"/>
          </p:nvPr>
        </p:nvSpPr>
        <p:spPr/>
        <p:txBody>
          <a:bodyPr/>
          <a:lstStyle/>
          <a:p>
            <a:endParaRPr lang="fr-CH"/>
          </a:p>
        </p:txBody>
      </p:sp>
      <p:sp>
        <p:nvSpPr>
          <p:cNvPr id="5" name="Foliennummernplatzhalter 4"/>
          <p:cNvSpPr>
            <a:spLocks noGrp="1"/>
          </p:cNvSpPr>
          <p:nvPr>
            <p:ph type="sldNum" sz="quarter" idx="12"/>
          </p:nvPr>
        </p:nvSpPr>
        <p:spPr/>
        <p:txBody>
          <a:bodyPr/>
          <a:lstStyle/>
          <a:p>
            <a:fld id="{0561DC0D-F425-4806-B5A8-3C8744A942A1}" type="slidenum">
              <a:rPr lang="fr-CH" smtClean="0"/>
              <a:t>‹N°›</a:t>
            </a:fld>
            <a:endParaRPr lang="fr-CH"/>
          </a:p>
        </p:txBody>
      </p:sp>
    </p:spTree>
    <p:extLst>
      <p:ext uri="{BB962C8B-B14F-4D97-AF65-F5344CB8AC3E}">
        <p14:creationId xmlns:p14="http://schemas.microsoft.com/office/powerpoint/2010/main" val="2043136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F245AB2-179C-43A7-B5CC-A758CA29F512}" type="datetimeFigureOut">
              <a:rPr lang="fr-CH" smtClean="0"/>
              <a:t>30.08.2017</a:t>
            </a:fld>
            <a:endParaRPr lang="fr-CH"/>
          </a:p>
        </p:txBody>
      </p:sp>
      <p:sp>
        <p:nvSpPr>
          <p:cNvPr id="3" name="Fußzeilenplatzhalter 2"/>
          <p:cNvSpPr>
            <a:spLocks noGrp="1"/>
          </p:cNvSpPr>
          <p:nvPr>
            <p:ph type="ftr" sz="quarter" idx="11"/>
          </p:nvPr>
        </p:nvSpPr>
        <p:spPr/>
        <p:txBody>
          <a:bodyPr/>
          <a:lstStyle/>
          <a:p>
            <a:endParaRPr lang="fr-CH"/>
          </a:p>
        </p:txBody>
      </p:sp>
      <p:sp>
        <p:nvSpPr>
          <p:cNvPr id="4" name="Foliennummernplatzhalter 3"/>
          <p:cNvSpPr>
            <a:spLocks noGrp="1"/>
          </p:cNvSpPr>
          <p:nvPr>
            <p:ph type="sldNum" sz="quarter" idx="12"/>
          </p:nvPr>
        </p:nvSpPr>
        <p:spPr/>
        <p:txBody>
          <a:bodyPr/>
          <a:lstStyle/>
          <a:p>
            <a:fld id="{0561DC0D-F425-4806-B5A8-3C8744A942A1}" type="slidenum">
              <a:rPr lang="fr-CH" smtClean="0"/>
              <a:t>‹N°›</a:t>
            </a:fld>
            <a:endParaRPr lang="fr-CH"/>
          </a:p>
        </p:txBody>
      </p:sp>
    </p:spTree>
    <p:extLst>
      <p:ext uri="{BB962C8B-B14F-4D97-AF65-F5344CB8AC3E}">
        <p14:creationId xmlns:p14="http://schemas.microsoft.com/office/powerpoint/2010/main" val="2324703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fr-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fr-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2F245AB2-179C-43A7-B5CC-A758CA29F512}" type="datetimeFigureOut">
              <a:rPr lang="fr-CH" smtClean="0"/>
              <a:t>30.08.2017</a:t>
            </a:fld>
            <a:endParaRPr lang="fr-CH"/>
          </a:p>
        </p:txBody>
      </p:sp>
      <p:sp>
        <p:nvSpPr>
          <p:cNvPr id="6" name="Fußzeilenplatzhalter 5"/>
          <p:cNvSpPr>
            <a:spLocks noGrp="1"/>
          </p:cNvSpPr>
          <p:nvPr>
            <p:ph type="ftr" sz="quarter" idx="11"/>
          </p:nvPr>
        </p:nvSpPr>
        <p:spPr/>
        <p:txBody>
          <a:bodyPr/>
          <a:lstStyle/>
          <a:p>
            <a:endParaRPr lang="fr-CH"/>
          </a:p>
        </p:txBody>
      </p:sp>
      <p:sp>
        <p:nvSpPr>
          <p:cNvPr id="7" name="Foliennummernplatzhalter 6"/>
          <p:cNvSpPr>
            <a:spLocks noGrp="1"/>
          </p:cNvSpPr>
          <p:nvPr>
            <p:ph type="sldNum" sz="quarter" idx="12"/>
          </p:nvPr>
        </p:nvSpPr>
        <p:spPr/>
        <p:txBody>
          <a:bodyPr/>
          <a:lstStyle/>
          <a:p>
            <a:fld id="{0561DC0D-F425-4806-B5A8-3C8744A942A1}" type="slidenum">
              <a:rPr lang="fr-CH" smtClean="0"/>
              <a:t>‹N°›</a:t>
            </a:fld>
            <a:endParaRPr lang="fr-CH"/>
          </a:p>
        </p:txBody>
      </p:sp>
    </p:spTree>
    <p:extLst>
      <p:ext uri="{BB962C8B-B14F-4D97-AF65-F5344CB8AC3E}">
        <p14:creationId xmlns:p14="http://schemas.microsoft.com/office/powerpoint/2010/main" val="1585755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fr-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2F245AB2-179C-43A7-B5CC-A758CA29F512}" type="datetimeFigureOut">
              <a:rPr lang="fr-CH" smtClean="0"/>
              <a:t>30.08.2017</a:t>
            </a:fld>
            <a:endParaRPr lang="fr-CH"/>
          </a:p>
        </p:txBody>
      </p:sp>
      <p:sp>
        <p:nvSpPr>
          <p:cNvPr id="6" name="Fußzeilenplatzhalter 5"/>
          <p:cNvSpPr>
            <a:spLocks noGrp="1"/>
          </p:cNvSpPr>
          <p:nvPr>
            <p:ph type="ftr" sz="quarter" idx="11"/>
          </p:nvPr>
        </p:nvSpPr>
        <p:spPr/>
        <p:txBody>
          <a:bodyPr/>
          <a:lstStyle/>
          <a:p>
            <a:endParaRPr lang="fr-CH"/>
          </a:p>
        </p:txBody>
      </p:sp>
      <p:sp>
        <p:nvSpPr>
          <p:cNvPr id="7" name="Foliennummernplatzhalter 6"/>
          <p:cNvSpPr>
            <a:spLocks noGrp="1"/>
          </p:cNvSpPr>
          <p:nvPr>
            <p:ph type="sldNum" sz="quarter" idx="12"/>
          </p:nvPr>
        </p:nvSpPr>
        <p:spPr/>
        <p:txBody>
          <a:bodyPr/>
          <a:lstStyle/>
          <a:p>
            <a:fld id="{0561DC0D-F425-4806-B5A8-3C8744A942A1}" type="slidenum">
              <a:rPr lang="fr-CH" smtClean="0"/>
              <a:t>‹N°›</a:t>
            </a:fld>
            <a:endParaRPr lang="fr-CH"/>
          </a:p>
        </p:txBody>
      </p:sp>
    </p:spTree>
    <p:extLst>
      <p:ext uri="{BB962C8B-B14F-4D97-AF65-F5344CB8AC3E}">
        <p14:creationId xmlns:p14="http://schemas.microsoft.com/office/powerpoint/2010/main" val="247001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fr-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fr-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245AB2-179C-43A7-B5CC-A758CA29F512}" type="datetimeFigureOut">
              <a:rPr lang="fr-CH" smtClean="0"/>
              <a:t>30.08.2017</a:t>
            </a:fld>
            <a:endParaRPr lang="fr-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61DC0D-F425-4806-B5A8-3C8744A942A1}" type="slidenum">
              <a:rPr lang="fr-CH" smtClean="0"/>
              <a:t>‹N°›</a:t>
            </a:fld>
            <a:endParaRPr lang="fr-CH"/>
          </a:p>
        </p:txBody>
      </p:sp>
    </p:spTree>
    <p:extLst>
      <p:ext uri="{BB962C8B-B14F-4D97-AF65-F5344CB8AC3E}">
        <p14:creationId xmlns:p14="http://schemas.microsoft.com/office/powerpoint/2010/main" val="279743875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grand-saconnex.ch/"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www.potagersurbains.ch/" TargetMode="External"/><Relationship Id="rId4" Type="http://schemas.openxmlformats.org/officeDocument/2006/relationships/hyperlink" Target="http://www.equiterre.c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b="1" dirty="0" smtClean="0">
                <a:solidFill>
                  <a:srgbClr val="00B0F0"/>
                </a:solidFill>
              </a:rPr>
              <a:t>Un </a:t>
            </a:r>
            <a:r>
              <a:rPr lang="fr-CH" b="1" dirty="0">
                <a:solidFill>
                  <a:srgbClr val="00B0F0"/>
                </a:solidFill>
              </a:rPr>
              <a:t>compost en BELLE </a:t>
            </a:r>
            <a:r>
              <a:rPr lang="fr-CH" b="1" dirty="0" smtClean="0">
                <a:solidFill>
                  <a:srgbClr val="00B0F0"/>
                </a:solidFill>
              </a:rPr>
              <a:t>VUE ?</a:t>
            </a:r>
            <a:endParaRPr lang="fr-CH" dirty="0"/>
          </a:p>
        </p:txBody>
      </p:sp>
      <p:pic>
        <p:nvPicPr>
          <p:cNvPr id="1026" name="Picture 2" descr="accuei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8428" y="1934610"/>
            <a:ext cx="7007143" cy="38571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436096" y="6062504"/>
            <a:ext cx="3010379" cy="246221"/>
          </a:xfrm>
          <a:prstGeom prst="rect">
            <a:avLst/>
          </a:prstGeom>
        </p:spPr>
        <p:txBody>
          <a:bodyPr wrap="square">
            <a:spAutoFit/>
          </a:bodyPr>
          <a:lstStyle/>
          <a:p>
            <a:r>
              <a:rPr lang="fr-CH" sz="1000" dirty="0" smtClean="0"/>
              <a:t>Sources: http</a:t>
            </a:r>
            <a:r>
              <a:rPr lang="fr-CH" sz="1000" dirty="0"/>
              <a:t>://www.proxicompost.ch/nos-sites/</a:t>
            </a:r>
          </a:p>
        </p:txBody>
      </p:sp>
    </p:spTree>
    <p:extLst>
      <p:ext uri="{BB962C8B-B14F-4D97-AF65-F5344CB8AC3E}">
        <p14:creationId xmlns:p14="http://schemas.microsoft.com/office/powerpoint/2010/main" val="3812061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71210" y="735416"/>
            <a:ext cx="3176654" cy="706090"/>
          </a:xfrm>
        </p:spPr>
        <p:txBody>
          <a:bodyPr>
            <a:normAutofit/>
          </a:bodyPr>
          <a:lstStyle/>
          <a:p>
            <a:r>
              <a:rPr lang="fr-CH" sz="1600" dirty="0" smtClean="0">
                <a:latin typeface="+mn-lt"/>
                <a:ea typeface="+mn-ea"/>
                <a:cs typeface="+mn-cs"/>
              </a:rPr>
              <a:t>PPE les Résidences du Boiron, Nyon</a:t>
            </a:r>
            <a:endParaRPr lang="fr-CH" sz="1600" dirty="0">
              <a:latin typeface="+mn-lt"/>
              <a:ea typeface="+mn-ea"/>
              <a:cs typeface="+mn-cs"/>
            </a:endParaRPr>
          </a:p>
        </p:txBody>
      </p:sp>
      <p:sp>
        <p:nvSpPr>
          <p:cNvPr id="9" name="Title 1"/>
          <p:cNvSpPr txBox="1">
            <a:spLocks/>
          </p:cNvSpPr>
          <p:nvPr/>
        </p:nvSpPr>
        <p:spPr>
          <a:xfrm>
            <a:off x="1763688" y="233591"/>
            <a:ext cx="5602368" cy="7060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2200" b="1" dirty="0" smtClean="0">
                <a:solidFill>
                  <a:srgbClr val="FF0000"/>
                </a:solidFill>
                <a:latin typeface="+mn-lt"/>
                <a:ea typeface="+mn-ea"/>
                <a:cs typeface="+mn-cs"/>
              </a:rPr>
              <a:t>Exemples de sites n°2 </a:t>
            </a:r>
            <a:r>
              <a:rPr lang="fr-CH" sz="2200" b="1" dirty="0" err="1" smtClean="0">
                <a:solidFill>
                  <a:srgbClr val="FF0000"/>
                </a:solidFill>
                <a:latin typeface="+mn-lt"/>
                <a:ea typeface="+mn-ea"/>
                <a:cs typeface="+mn-cs"/>
              </a:rPr>
              <a:t>ProxiCompost</a:t>
            </a:r>
            <a:endParaRPr lang="fr-CH" sz="2200" b="1" dirty="0">
              <a:solidFill>
                <a:srgbClr val="FF0000"/>
              </a:solidFill>
              <a:latin typeface="+mn-lt"/>
              <a:ea typeface="+mn-ea"/>
              <a:cs typeface="+mn-cs"/>
            </a:endParaRPr>
          </a:p>
        </p:txBody>
      </p:sp>
      <p:sp>
        <p:nvSpPr>
          <p:cNvPr id="2" name="Rectangle 1"/>
          <p:cNvSpPr/>
          <p:nvPr/>
        </p:nvSpPr>
        <p:spPr>
          <a:xfrm>
            <a:off x="75291" y="5013176"/>
            <a:ext cx="9068709" cy="2062103"/>
          </a:xfrm>
          <a:prstGeom prst="rect">
            <a:avLst/>
          </a:prstGeom>
        </p:spPr>
        <p:txBody>
          <a:bodyPr wrap="square">
            <a:spAutoFit/>
          </a:bodyPr>
          <a:lstStyle/>
          <a:p>
            <a:r>
              <a:rPr lang="fr-CH" sz="1100" b="1" dirty="0"/>
              <a:t>Adresse :</a:t>
            </a:r>
            <a:r>
              <a:rPr lang="fr-CH" sz="1100" dirty="0"/>
              <a:t> chemin des Tines 9-11-13-15, 1260 Nyon</a:t>
            </a:r>
            <a:br>
              <a:rPr lang="fr-CH" sz="1100" dirty="0"/>
            </a:br>
            <a:r>
              <a:rPr lang="fr-CH" sz="1100" b="1" dirty="0"/>
              <a:t>Statut :</a:t>
            </a:r>
            <a:r>
              <a:rPr lang="fr-CH" sz="1100" dirty="0"/>
              <a:t> copropriété par étage (PPE)</a:t>
            </a:r>
            <a:br>
              <a:rPr lang="fr-CH" sz="1100" dirty="0"/>
            </a:br>
            <a:r>
              <a:rPr lang="fr-CH" sz="1100" b="1" dirty="0"/>
              <a:t>Année de construction :</a:t>
            </a:r>
            <a:r>
              <a:rPr lang="fr-CH" sz="1100" dirty="0"/>
              <a:t> 2006</a:t>
            </a:r>
            <a:br>
              <a:rPr lang="fr-CH" sz="1100" dirty="0"/>
            </a:br>
            <a:r>
              <a:rPr lang="fr-CH" sz="1100" b="1" dirty="0"/>
              <a:t>Installation des composteurs :</a:t>
            </a:r>
            <a:r>
              <a:rPr lang="fr-CH" sz="1100" dirty="0"/>
              <a:t> août 2012</a:t>
            </a:r>
            <a:br>
              <a:rPr lang="fr-CH" sz="1100" dirty="0"/>
            </a:br>
            <a:r>
              <a:rPr lang="fr-CH" sz="1100" b="1" dirty="0"/>
              <a:t>Nombre de logements :</a:t>
            </a:r>
            <a:r>
              <a:rPr lang="fr-CH" sz="1100" dirty="0"/>
              <a:t> 32</a:t>
            </a:r>
            <a:br>
              <a:rPr lang="fr-CH" sz="1100" dirty="0"/>
            </a:br>
            <a:r>
              <a:rPr lang="fr-CH" sz="1100" b="1" dirty="0"/>
              <a:t>Spécificité :</a:t>
            </a:r>
            <a:r>
              <a:rPr lang="fr-CH" sz="1100" dirty="0"/>
              <a:t>ensemble de petites parcelles privées d’environ 500m² au </a:t>
            </a:r>
            <a:r>
              <a:rPr lang="fr-CH" sz="1100" dirty="0" smtClean="0"/>
              <a:t>total</a:t>
            </a:r>
          </a:p>
          <a:p>
            <a:r>
              <a:rPr lang="fr-CH" sz="1100" dirty="0"/>
              <a:t>Suite à la validation par l’assemblée générale, des composteurs ont été installés par </a:t>
            </a:r>
            <a:r>
              <a:rPr lang="fr-CH" sz="1100" dirty="0" err="1"/>
              <a:t>ProxiCompost</a:t>
            </a:r>
            <a:r>
              <a:rPr lang="fr-CH" sz="1100" dirty="0"/>
              <a:t>. C’est trois mois plus tard qu’a eu lieu l’inauguration officielle du site en présence de Monsieur Olivier Mayor, municipal en charge de l’environnement à Nyon.</a:t>
            </a:r>
          </a:p>
          <a:p>
            <a:r>
              <a:rPr lang="fr-CH" sz="1100" dirty="0"/>
              <a:t>Après la fourniture de broyat et une formation initiale assurée par </a:t>
            </a:r>
            <a:r>
              <a:rPr lang="fr-CH" sz="1100" dirty="0" err="1"/>
              <a:t>ProxiCompost</a:t>
            </a:r>
            <a:r>
              <a:rPr lang="fr-CH" sz="1100" dirty="0"/>
              <a:t>, trois habitants gèrent désormais cette unité de compostage partagé, avec la participation et le soutien des habitants de la copropriété.</a:t>
            </a:r>
          </a:p>
          <a:p>
            <a:endParaRPr lang="fr-CH" dirty="0"/>
          </a:p>
        </p:txBody>
      </p:sp>
      <p:pic>
        <p:nvPicPr>
          <p:cNvPr id="6" name="Espace réservé du contenu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84664" y="1353852"/>
            <a:ext cx="4800000" cy="3600000"/>
          </a:xfr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7510" y="1700808"/>
            <a:ext cx="2970000" cy="1980000"/>
          </a:xfrm>
          <a:prstGeom prst="rect">
            <a:avLst/>
          </a:prstGeom>
        </p:spPr>
      </p:pic>
      <p:sp>
        <p:nvSpPr>
          <p:cNvPr id="11" name="Titel 1"/>
          <p:cNvSpPr txBox="1">
            <a:spLocks/>
          </p:cNvSpPr>
          <p:nvPr/>
        </p:nvSpPr>
        <p:spPr>
          <a:xfrm>
            <a:off x="5384664" y="3109308"/>
            <a:ext cx="464400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panose="020B0604020202020204" pitchFamily="34" charset="0"/>
              <a:buChar char="•"/>
            </a:pPr>
            <a:endParaRPr lang="fr-CH" sz="2000" dirty="0"/>
          </a:p>
        </p:txBody>
      </p:sp>
      <p:sp>
        <p:nvSpPr>
          <p:cNvPr id="12" name="Rectangle 11"/>
          <p:cNvSpPr/>
          <p:nvPr/>
        </p:nvSpPr>
        <p:spPr>
          <a:xfrm>
            <a:off x="5544606" y="3790613"/>
            <a:ext cx="3435808" cy="400110"/>
          </a:xfrm>
          <a:prstGeom prst="rect">
            <a:avLst/>
          </a:prstGeom>
        </p:spPr>
        <p:txBody>
          <a:bodyPr wrap="square">
            <a:spAutoFit/>
          </a:bodyPr>
          <a:lstStyle/>
          <a:p>
            <a:r>
              <a:rPr lang="fr-CH" sz="1000" dirty="0"/>
              <a:t>Compost « millésimé » apprécié par le Municipal Mayor (photo Ville de Nyon)</a:t>
            </a:r>
          </a:p>
        </p:txBody>
      </p:sp>
      <p:sp>
        <p:nvSpPr>
          <p:cNvPr id="13" name="Rectangle 12"/>
          <p:cNvSpPr/>
          <p:nvPr/>
        </p:nvSpPr>
        <p:spPr>
          <a:xfrm>
            <a:off x="3563888" y="980568"/>
            <a:ext cx="3010379" cy="246221"/>
          </a:xfrm>
          <a:prstGeom prst="rect">
            <a:avLst/>
          </a:prstGeom>
        </p:spPr>
        <p:txBody>
          <a:bodyPr wrap="square">
            <a:spAutoFit/>
          </a:bodyPr>
          <a:lstStyle/>
          <a:p>
            <a:r>
              <a:rPr lang="fr-CH" sz="1000" dirty="0" smtClean="0"/>
              <a:t>Sources: http</a:t>
            </a:r>
            <a:r>
              <a:rPr lang="fr-CH" sz="1000" dirty="0"/>
              <a:t>://www.proxicompost.ch/nos-sites/</a:t>
            </a:r>
          </a:p>
        </p:txBody>
      </p:sp>
    </p:spTree>
    <p:extLst>
      <p:ext uri="{BB962C8B-B14F-4D97-AF65-F5344CB8AC3E}">
        <p14:creationId xmlns:p14="http://schemas.microsoft.com/office/powerpoint/2010/main" val="39453297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23528" y="711548"/>
            <a:ext cx="4111406" cy="706090"/>
          </a:xfrm>
        </p:spPr>
        <p:txBody>
          <a:bodyPr>
            <a:normAutofit/>
          </a:bodyPr>
          <a:lstStyle/>
          <a:p>
            <a:r>
              <a:rPr lang="fr-CH" sz="1600" dirty="0" smtClean="0">
                <a:latin typeface="+mn-lt"/>
                <a:ea typeface="+mn-ea"/>
                <a:cs typeface="+mn-cs"/>
              </a:rPr>
              <a:t>Société </a:t>
            </a:r>
            <a:r>
              <a:rPr lang="fr-CH" sz="1600" dirty="0">
                <a:latin typeface="+mn-lt"/>
                <a:ea typeface="+mn-ea"/>
                <a:cs typeface="+mn-cs"/>
              </a:rPr>
              <a:t>Coopérative d’Habitations La Paix</a:t>
            </a:r>
          </a:p>
        </p:txBody>
      </p:sp>
      <p:sp>
        <p:nvSpPr>
          <p:cNvPr id="7" name="Rectangle 6"/>
          <p:cNvSpPr/>
          <p:nvPr/>
        </p:nvSpPr>
        <p:spPr>
          <a:xfrm>
            <a:off x="5860866" y="1003549"/>
            <a:ext cx="3010379" cy="246221"/>
          </a:xfrm>
          <a:prstGeom prst="rect">
            <a:avLst/>
          </a:prstGeom>
        </p:spPr>
        <p:txBody>
          <a:bodyPr wrap="square">
            <a:spAutoFit/>
          </a:bodyPr>
          <a:lstStyle/>
          <a:p>
            <a:r>
              <a:rPr lang="fr-CH" sz="1000" dirty="0" smtClean="0"/>
              <a:t>Sources: http</a:t>
            </a:r>
            <a:r>
              <a:rPr lang="fr-CH" sz="1000" dirty="0"/>
              <a:t>://www.proxicompost.ch/nos-sites/</a:t>
            </a:r>
          </a:p>
        </p:txBody>
      </p:sp>
      <p:sp>
        <p:nvSpPr>
          <p:cNvPr id="8" name="Titel 1"/>
          <p:cNvSpPr txBox="1">
            <a:spLocks/>
          </p:cNvSpPr>
          <p:nvPr/>
        </p:nvSpPr>
        <p:spPr>
          <a:xfrm>
            <a:off x="5364088" y="2924944"/>
            <a:ext cx="464400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panose="020B0604020202020204" pitchFamily="34" charset="0"/>
              <a:buChar char="•"/>
            </a:pPr>
            <a:endParaRPr lang="fr-CH" sz="2000" dirty="0"/>
          </a:p>
        </p:txBody>
      </p:sp>
      <p:sp>
        <p:nvSpPr>
          <p:cNvPr id="9" name="Title 1"/>
          <p:cNvSpPr txBox="1">
            <a:spLocks/>
          </p:cNvSpPr>
          <p:nvPr/>
        </p:nvSpPr>
        <p:spPr>
          <a:xfrm>
            <a:off x="1763688" y="233591"/>
            <a:ext cx="5602368" cy="7060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2200" b="1" dirty="0" smtClean="0">
                <a:solidFill>
                  <a:srgbClr val="FF0000"/>
                </a:solidFill>
                <a:latin typeface="+mn-lt"/>
                <a:ea typeface="+mn-ea"/>
                <a:cs typeface="+mn-cs"/>
              </a:rPr>
              <a:t>Exemples de sites n°3 </a:t>
            </a:r>
            <a:r>
              <a:rPr lang="fr-CH" sz="2200" b="1" dirty="0" err="1" smtClean="0">
                <a:solidFill>
                  <a:srgbClr val="FF0000"/>
                </a:solidFill>
                <a:latin typeface="+mn-lt"/>
                <a:ea typeface="+mn-ea"/>
                <a:cs typeface="+mn-cs"/>
              </a:rPr>
              <a:t>ProxiCompost</a:t>
            </a:r>
            <a:endParaRPr lang="fr-CH" sz="2200" b="1" dirty="0">
              <a:solidFill>
                <a:srgbClr val="FF0000"/>
              </a:solidFill>
              <a:latin typeface="+mn-lt"/>
              <a:ea typeface="+mn-ea"/>
              <a:cs typeface="+mn-cs"/>
            </a:endParaRPr>
          </a:p>
        </p:txBody>
      </p:sp>
      <p:sp>
        <p:nvSpPr>
          <p:cNvPr id="2" name="Rectangle 1"/>
          <p:cNvSpPr/>
          <p:nvPr/>
        </p:nvSpPr>
        <p:spPr>
          <a:xfrm>
            <a:off x="179512" y="5013176"/>
            <a:ext cx="8211508" cy="1938992"/>
          </a:xfrm>
          <a:prstGeom prst="rect">
            <a:avLst/>
          </a:prstGeom>
        </p:spPr>
        <p:txBody>
          <a:bodyPr wrap="square">
            <a:spAutoFit/>
          </a:bodyPr>
          <a:lstStyle/>
          <a:p>
            <a:r>
              <a:rPr lang="fr-CH" sz="1000" b="1" dirty="0"/>
              <a:t>Adresse :</a:t>
            </a:r>
            <a:r>
              <a:rPr lang="fr-CH" sz="1000" dirty="0"/>
              <a:t> </a:t>
            </a:r>
            <a:r>
              <a:rPr lang="fr-CH" sz="1000" dirty="0" err="1"/>
              <a:t>Oulteret</a:t>
            </a:r>
            <a:r>
              <a:rPr lang="fr-CH" sz="1000" dirty="0"/>
              <a:t> 1&amp;3 et route de St-</a:t>
            </a:r>
            <a:r>
              <a:rPr lang="fr-CH" sz="1000" dirty="0" err="1"/>
              <a:t>Cergue</a:t>
            </a:r>
            <a:r>
              <a:rPr lang="fr-CH" sz="1000" dirty="0"/>
              <a:t> 41bis, 1260 Nyon</a:t>
            </a:r>
            <a:br>
              <a:rPr lang="fr-CH" sz="1000" dirty="0"/>
            </a:br>
            <a:r>
              <a:rPr lang="fr-CH" sz="1000" b="1" dirty="0"/>
              <a:t>Statut :</a:t>
            </a:r>
            <a:r>
              <a:rPr lang="fr-CH" sz="1000" dirty="0"/>
              <a:t> coopérative d’habitation</a:t>
            </a:r>
            <a:br>
              <a:rPr lang="fr-CH" sz="1000" dirty="0"/>
            </a:br>
            <a:r>
              <a:rPr lang="fr-CH" sz="1000" b="1" dirty="0"/>
              <a:t>Année de construction :</a:t>
            </a:r>
            <a:r>
              <a:rPr lang="fr-CH" sz="1000" dirty="0"/>
              <a:t> 1962</a:t>
            </a:r>
            <a:br>
              <a:rPr lang="fr-CH" sz="1000" dirty="0"/>
            </a:br>
            <a:r>
              <a:rPr lang="fr-CH" sz="1000" b="1" dirty="0"/>
              <a:t>Installation des composteurs :</a:t>
            </a:r>
            <a:r>
              <a:rPr lang="fr-CH" sz="1000" dirty="0"/>
              <a:t> mai 2013</a:t>
            </a:r>
            <a:br>
              <a:rPr lang="fr-CH" sz="1000" dirty="0"/>
            </a:br>
            <a:r>
              <a:rPr lang="fr-CH" sz="1000" b="1" dirty="0"/>
              <a:t>Nombre de logements :</a:t>
            </a:r>
            <a:r>
              <a:rPr lang="fr-CH" sz="1000" dirty="0"/>
              <a:t> 23</a:t>
            </a:r>
            <a:br>
              <a:rPr lang="fr-CH" sz="1000" dirty="0"/>
            </a:br>
            <a:r>
              <a:rPr lang="fr-CH" sz="1000" b="1" dirty="0"/>
              <a:t>Spécificité :</a:t>
            </a:r>
            <a:r>
              <a:rPr lang="fr-CH" sz="1000" dirty="0"/>
              <a:t> aire de compostage en pied d’immeuble</a:t>
            </a:r>
          </a:p>
          <a:p>
            <a:r>
              <a:rPr lang="fr-CH" sz="1000" dirty="0"/>
              <a:t> </a:t>
            </a:r>
          </a:p>
          <a:p>
            <a:r>
              <a:rPr lang="fr-CH" sz="1000" dirty="0"/>
              <a:t>Après la mise en place de la 1ère unité de compostage pour le quartier de La Paix, trois composteurs de 570 l ont été montés par le concierge et </a:t>
            </a:r>
            <a:r>
              <a:rPr lang="fr-CH" sz="1000" dirty="0" err="1"/>
              <a:t>ProxiCompost</a:t>
            </a:r>
            <a:r>
              <a:rPr lang="fr-CH" sz="1000" dirty="0"/>
              <a:t> début mai 2013. Le 22 du mois s’est déroulée la présentation de fonctionnement du compostage de proximité en présence du comité de la coopérative d’habitation ainsi que de quelques habitants concernés. Un apéritif a suivi cette inauguration et a permis de répondre aux questions des personnes présentes.</a:t>
            </a:r>
          </a:p>
          <a:p>
            <a:r>
              <a:rPr lang="fr-CH" sz="1000" dirty="0"/>
              <a:t> </a:t>
            </a:r>
          </a:p>
        </p:txBody>
      </p:sp>
      <p:pic>
        <p:nvPicPr>
          <p:cNvPr id="6" name="Espace réservé du contenu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3030" y="1417638"/>
            <a:ext cx="4656000" cy="3492000"/>
          </a:xfrm>
        </p:spPr>
      </p:pic>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66" y="2029638"/>
            <a:ext cx="2880000" cy="2880000"/>
          </a:xfrm>
          <a:prstGeom prst="rect">
            <a:avLst/>
          </a:prstGeom>
        </p:spPr>
      </p:pic>
    </p:spTree>
    <p:extLst>
      <p:ext uri="{BB962C8B-B14F-4D97-AF65-F5344CB8AC3E}">
        <p14:creationId xmlns:p14="http://schemas.microsoft.com/office/powerpoint/2010/main" val="4261171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4" y="332656"/>
            <a:ext cx="7704667" cy="1981200"/>
          </a:xfrm>
        </p:spPr>
        <p:txBody>
          <a:bodyPr>
            <a:normAutofit/>
          </a:bodyPr>
          <a:lstStyle/>
          <a:p>
            <a:r>
              <a:rPr lang="fr-CH" sz="2400" b="1" dirty="0" smtClean="0">
                <a:solidFill>
                  <a:srgbClr val="FF0000"/>
                </a:solidFill>
                <a:latin typeface="+mn-lt"/>
                <a:ea typeface="+mn-ea"/>
                <a:cs typeface="+mn-cs"/>
              </a:rPr>
              <a:t>Budget coûts</a:t>
            </a:r>
            <a:endParaRPr lang="fr-CH" sz="2400" b="1" dirty="0">
              <a:solidFill>
                <a:srgbClr val="FF0000"/>
              </a:solidFill>
              <a:latin typeface="+mn-lt"/>
              <a:ea typeface="+mn-ea"/>
              <a:cs typeface="+mn-cs"/>
            </a:endParaRPr>
          </a:p>
        </p:txBody>
      </p:sp>
      <p:sp>
        <p:nvSpPr>
          <p:cNvPr id="3" name="Inhaltsplatzhalter 2"/>
          <p:cNvSpPr>
            <a:spLocks noGrp="1"/>
          </p:cNvSpPr>
          <p:nvPr>
            <p:ph idx="1"/>
          </p:nvPr>
        </p:nvSpPr>
        <p:spPr>
          <a:xfrm>
            <a:off x="323528" y="1988840"/>
            <a:ext cx="8291264" cy="4525963"/>
          </a:xfrm>
        </p:spPr>
        <p:txBody>
          <a:bodyPr>
            <a:normAutofit/>
          </a:bodyPr>
          <a:lstStyle/>
          <a:p>
            <a:pPr marL="0" indent="0">
              <a:buNone/>
            </a:pPr>
            <a:r>
              <a:rPr lang="fr-CH" sz="1700" dirty="0" smtClean="0"/>
              <a:t>Pack </a:t>
            </a:r>
            <a:r>
              <a:rPr lang="fr-CH" sz="1700" dirty="0" err="1" smtClean="0"/>
              <a:t>Proxycompost</a:t>
            </a:r>
            <a:r>
              <a:rPr lang="fr-CH" sz="1700" dirty="0" smtClean="0"/>
              <a:t> pour une année				1000	CHFR</a:t>
            </a:r>
          </a:p>
          <a:p>
            <a:pPr marL="0" indent="0">
              <a:buNone/>
            </a:pPr>
            <a:r>
              <a:rPr lang="fr-CH" sz="1700" dirty="0" smtClean="0"/>
              <a:t>Bacs de compostage 3 </a:t>
            </a:r>
            <a:r>
              <a:rPr lang="fr-CH" sz="1700" dirty="0" err="1" smtClean="0"/>
              <a:t>pcs</a:t>
            </a:r>
            <a:r>
              <a:rPr lang="fr-CH" sz="1700" dirty="0" smtClean="0"/>
              <a:t> à 300 CHFR 				900	CHFR</a:t>
            </a:r>
          </a:p>
          <a:p>
            <a:pPr marL="0" indent="0">
              <a:buNone/>
            </a:pPr>
            <a:r>
              <a:rPr lang="fr-CH" sz="1700" dirty="0" smtClean="0"/>
              <a:t>Achat de structurants pour une année				200 	CHFR</a:t>
            </a:r>
          </a:p>
          <a:p>
            <a:pPr marL="0" indent="0">
              <a:buNone/>
            </a:pPr>
            <a:r>
              <a:rPr lang="fr-CH" sz="1700" dirty="0" smtClean="0"/>
              <a:t>Fourche 							50 	CHFR</a:t>
            </a:r>
          </a:p>
          <a:p>
            <a:pPr marL="0" indent="0">
              <a:buNone/>
            </a:pPr>
            <a:r>
              <a:rPr lang="fr-CH" sz="1700" u="sng" dirty="0" smtClean="0"/>
              <a:t>Sécateur							30 	CHFR</a:t>
            </a:r>
          </a:p>
          <a:p>
            <a:pPr marL="0" indent="0">
              <a:buNone/>
            </a:pPr>
            <a:r>
              <a:rPr lang="fr-CH" sz="1700" dirty="0" smtClean="0"/>
              <a:t>Total coût							2’180 	CHFR</a:t>
            </a:r>
          </a:p>
          <a:p>
            <a:pPr marL="0" indent="0">
              <a:buNone/>
            </a:pPr>
            <a:endParaRPr lang="fr-CH" sz="1700" dirty="0" smtClean="0"/>
          </a:p>
          <a:p>
            <a:pPr marL="0" indent="0">
              <a:buNone/>
            </a:pPr>
            <a:endParaRPr lang="de-CH" sz="1800" dirty="0" smtClean="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006" y="31631"/>
            <a:ext cx="2352233" cy="191683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29688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411760" y="730872"/>
            <a:ext cx="3951366" cy="706090"/>
          </a:xfrm>
        </p:spPr>
        <p:txBody>
          <a:bodyPr>
            <a:normAutofit/>
          </a:bodyPr>
          <a:lstStyle/>
          <a:p>
            <a:r>
              <a:rPr lang="fr-CH" sz="2200" dirty="0" smtClean="0">
                <a:latin typeface="+mn-lt"/>
                <a:ea typeface="+mn-ea"/>
                <a:cs typeface="+mn-cs"/>
              </a:rPr>
              <a:t>PPE en Belle Vue à Renens</a:t>
            </a:r>
            <a:endParaRPr lang="fr-CH" sz="2200" dirty="0">
              <a:latin typeface="+mn-lt"/>
              <a:ea typeface="+mn-ea"/>
              <a:cs typeface="+mn-cs"/>
            </a:endParaRPr>
          </a:p>
        </p:txBody>
      </p:sp>
      <p:sp>
        <p:nvSpPr>
          <p:cNvPr id="9" name="Title 1"/>
          <p:cNvSpPr txBox="1">
            <a:spLocks/>
          </p:cNvSpPr>
          <p:nvPr/>
        </p:nvSpPr>
        <p:spPr>
          <a:xfrm>
            <a:off x="1763688" y="233591"/>
            <a:ext cx="5602368" cy="7060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2200" b="1" dirty="0" smtClean="0">
                <a:solidFill>
                  <a:srgbClr val="FF0000"/>
                </a:solidFill>
                <a:latin typeface="+mn-lt"/>
                <a:ea typeface="+mn-ea"/>
                <a:cs typeface="+mn-cs"/>
              </a:rPr>
              <a:t>Et nous????</a:t>
            </a:r>
            <a:endParaRPr lang="fr-CH" sz="2200" b="1" dirty="0">
              <a:solidFill>
                <a:srgbClr val="FF0000"/>
              </a:solidFill>
              <a:latin typeface="+mn-lt"/>
              <a:ea typeface="+mn-ea"/>
              <a:cs typeface="+mn-cs"/>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4" y="1556792"/>
            <a:ext cx="5581785" cy="3960000"/>
          </a:xfrm>
        </p:spPr>
      </p:pic>
      <p:sp>
        <p:nvSpPr>
          <p:cNvPr id="12" name="Rectangle 11"/>
          <p:cNvSpPr/>
          <p:nvPr/>
        </p:nvSpPr>
        <p:spPr>
          <a:xfrm>
            <a:off x="3707904" y="5805264"/>
            <a:ext cx="4572000" cy="400110"/>
          </a:xfrm>
          <a:prstGeom prst="rect">
            <a:avLst/>
          </a:prstGeom>
        </p:spPr>
        <p:txBody>
          <a:bodyPr>
            <a:spAutoFit/>
          </a:bodyPr>
          <a:lstStyle/>
          <a:p>
            <a:r>
              <a:rPr lang="fr-CH" sz="1000" dirty="0" smtClean="0"/>
              <a:t>Source: https</a:t>
            </a:r>
            <a:r>
              <a:rPr lang="fr-CH" sz="1000" dirty="0"/>
              <a:t>://architectes.ch/fr/architectes/lausanne/m-b-zurbuchen-henz/en-belle-vue</a:t>
            </a:r>
          </a:p>
        </p:txBody>
      </p:sp>
    </p:spTree>
    <p:extLst>
      <p:ext uri="{BB962C8B-B14F-4D97-AF65-F5344CB8AC3E}">
        <p14:creationId xmlns:p14="http://schemas.microsoft.com/office/powerpoint/2010/main" val="40627581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6792" y="629816"/>
            <a:ext cx="8229600" cy="1143000"/>
          </a:xfrm>
        </p:spPr>
        <p:txBody>
          <a:bodyPr>
            <a:normAutofit/>
          </a:bodyPr>
          <a:lstStyle/>
          <a:p>
            <a:r>
              <a:rPr lang="fr-CH" sz="2200" b="1" dirty="0">
                <a:solidFill>
                  <a:srgbClr val="FF0000"/>
                </a:solidFill>
                <a:latin typeface="+mn-lt"/>
                <a:ea typeface="+mn-ea"/>
                <a:cs typeface="+mn-cs"/>
              </a:rPr>
              <a:t>Définitions</a:t>
            </a:r>
            <a:r>
              <a:rPr lang="fr-CH" sz="2200" b="1" dirty="0" smtClean="0">
                <a:solidFill>
                  <a:srgbClr val="FF0000"/>
                </a:solidFill>
                <a:latin typeface="+mn-lt"/>
                <a:ea typeface="+mn-ea"/>
                <a:cs typeface="+mn-cs"/>
              </a:rPr>
              <a:t>: </a:t>
            </a:r>
            <a:r>
              <a:rPr lang="fr-CH" sz="800" b="1" dirty="0" smtClean="0">
                <a:solidFill>
                  <a:srgbClr val="FF0000"/>
                </a:solidFill>
                <a:latin typeface="+mn-lt"/>
                <a:ea typeface="+mn-ea"/>
                <a:cs typeface="+mn-cs"/>
              </a:rPr>
              <a:t>https</a:t>
            </a:r>
            <a:r>
              <a:rPr lang="fr-CH" sz="800" b="1" dirty="0">
                <a:solidFill>
                  <a:srgbClr val="FF0000"/>
                </a:solidFill>
                <a:latin typeface="+mn-lt"/>
                <a:ea typeface="+mn-ea"/>
                <a:cs typeface="+mn-cs"/>
              </a:rPr>
              <a:t>://</a:t>
            </a:r>
            <a:r>
              <a:rPr lang="fr-CH" sz="800" b="1" dirty="0" smtClean="0">
                <a:solidFill>
                  <a:srgbClr val="FF0000"/>
                </a:solidFill>
                <a:latin typeface="+mn-lt"/>
                <a:ea typeface="+mn-ea"/>
                <a:cs typeface="+mn-cs"/>
              </a:rPr>
              <a:t>fr.wikipedia.org/wiki/</a:t>
            </a:r>
            <a:endParaRPr lang="fr-CH" sz="800" b="1" dirty="0">
              <a:solidFill>
                <a:srgbClr val="FF0000"/>
              </a:solidFill>
              <a:latin typeface="+mn-lt"/>
              <a:ea typeface="+mn-ea"/>
              <a:cs typeface="+mn-cs"/>
            </a:endParaRPr>
          </a:p>
        </p:txBody>
      </p:sp>
      <p:sp>
        <p:nvSpPr>
          <p:cNvPr id="3" name="Content Placeholder 2"/>
          <p:cNvSpPr>
            <a:spLocks noGrp="1"/>
          </p:cNvSpPr>
          <p:nvPr>
            <p:ph idx="1"/>
          </p:nvPr>
        </p:nvSpPr>
        <p:spPr>
          <a:xfrm>
            <a:off x="75674" y="1556792"/>
            <a:ext cx="9024700" cy="5184576"/>
          </a:xfrm>
        </p:spPr>
        <p:txBody>
          <a:bodyPr>
            <a:normAutofit fontScale="85000" lnSpcReduction="20000"/>
          </a:bodyPr>
          <a:lstStyle/>
          <a:p>
            <a:r>
              <a:rPr lang="fr-CH" b="1" dirty="0" err="1" smtClean="0"/>
              <a:t>Minergie</a:t>
            </a:r>
            <a:r>
              <a:rPr lang="fr-CH" b="1" dirty="0" smtClean="0"/>
              <a:t>:</a:t>
            </a:r>
            <a:r>
              <a:rPr lang="fr-CH" dirty="0" smtClean="0"/>
              <a:t> </a:t>
            </a:r>
            <a:r>
              <a:rPr lang="fr-CH" dirty="0"/>
              <a:t>est une association </a:t>
            </a:r>
            <a:r>
              <a:rPr lang="fr-CH" dirty="0" smtClean="0"/>
              <a:t>suisse dont </a:t>
            </a:r>
            <a:r>
              <a:rPr lang="fr-CH" dirty="0"/>
              <a:t>la visée est la </a:t>
            </a:r>
            <a:r>
              <a:rPr lang="fr-CH" sz="3300" u="sng" dirty="0"/>
              <a:t>diminution de la </a:t>
            </a:r>
            <a:r>
              <a:rPr lang="fr-CH" sz="3300" u="sng" dirty="0" smtClean="0"/>
              <a:t>consommation d’énergie </a:t>
            </a:r>
            <a:r>
              <a:rPr lang="fr-CH" sz="3300" dirty="0" smtClean="0"/>
              <a:t>d</a:t>
            </a:r>
            <a:r>
              <a:rPr lang="fr-CH" dirty="0" smtClean="0"/>
              <a:t>ans </a:t>
            </a:r>
            <a:r>
              <a:rPr lang="fr-CH" dirty="0"/>
              <a:t>le bâtiment en proposant d’utiliser l’énergie de manière rationnelle et d’avoir recours aux </a:t>
            </a:r>
            <a:r>
              <a:rPr lang="fr-CH" u="sng" dirty="0"/>
              <a:t>énergies </a:t>
            </a:r>
            <a:r>
              <a:rPr lang="fr-CH" u="sng" dirty="0" smtClean="0"/>
              <a:t>renouvelables</a:t>
            </a:r>
            <a:r>
              <a:rPr lang="fr-CH" dirty="0" smtClean="0"/>
              <a:t>.</a:t>
            </a:r>
          </a:p>
          <a:p>
            <a:r>
              <a:rPr lang="fr-CH" dirty="0"/>
              <a:t>Le </a:t>
            </a:r>
            <a:r>
              <a:rPr lang="fr-CH" sz="3300" b="1" dirty="0"/>
              <a:t>compostage</a:t>
            </a:r>
            <a:r>
              <a:rPr lang="fr-CH" dirty="0"/>
              <a:t> est un </a:t>
            </a:r>
            <a:r>
              <a:rPr lang="fr-CH" dirty="0" smtClean="0"/>
              <a:t>processus biologique aérobie de </a:t>
            </a:r>
            <a:r>
              <a:rPr lang="fr-CH" dirty="0"/>
              <a:t>conversion et de </a:t>
            </a:r>
            <a:r>
              <a:rPr lang="fr-CH" u="sng" dirty="0"/>
              <a:t>valorisation</a:t>
            </a:r>
            <a:r>
              <a:rPr lang="fr-CH" dirty="0"/>
              <a:t> des </a:t>
            </a:r>
            <a:r>
              <a:rPr lang="fr-CH" dirty="0" smtClean="0"/>
              <a:t>matières organiques (sous-produits </a:t>
            </a:r>
            <a:r>
              <a:rPr lang="fr-CH" dirty="0"/>
              <a:t>de la </a:t>
            </a:r>
            <a:r>
              <a:rPr lang="fr-CH" dirty="0" smtClean="0"/>
              <a:t>biomasse, déchets </a:t>
            </a:r>
            <a:r>
              <a:rPr lang="fr-CH" dirty="0"/>
              <a:t>organiques d'origine biologique) en un produit stabilisé, hygiénique, semblable à un </a:t>
            </a:r>
            <a:r>
              <a:rPr lang="fr-CH" dirty="0" smtClean="0"/>
              <a:t>terreau, </a:t>
            </a:r>
            <a:r>
              <a:rPr lang="fr-CH" dirty="0"/>
              <a:t>riche en composés </a:t>
            </a:r>
            <a:r>
              <a:rPr lang="fr-CH" dirty="0" smtClean="0"/>
              <a:t>humides, le compost. </a:t>
            </a:r>
          </a:p>
          <a:p>
            <a:r>
              <a:rPr lang="fr-CH" dirty="0" smtClean="0"/>
              <a:t>Usuellement</a:t>
            </a:r>
            <a:r>
              <a:rPr lang="fr-CH" dirty="0"/>
              <a:t>, </a:t>
            </a:r>
            <a:r>
              <a:rPr lang="fr-CH" sz="3300" b="1" dirty="0"/>
              <a:t>un déchet </a:t>
            </a:r>
            <a:r>
              <a:rPr lang="fr-CH" dirty="0"/>
              <a:t>(détritus, ordure, résidu, etc.) désigne : </a:t>
            </a:r>
            <a:r>
              <a:rPr lang="fr-CH" u="sng" dirty="0"/>
              <a:t>la quantité perdue </a:t>
            </a:r>
            <a:r>
              <a:rPr lang="fr-CH" dirty="0"/>
              <a:t>dans l'usage d'un produit, ce qui en reste après son </a:t>
            </a:r>
            <a:r>
              <a:rPr lang="fr-CH" dirty="0" smtClean="0"/>
              <a:t>utilisation. </a:t>
            </a:r>
          </a:p>
          <a:p>
            <a:r>
              <a:rPr lang="fr-CH" b="1" dirty="0" smtClean="0"/>
              <a:t>« </a:t>
            </a:r>
            <a:r>
              <a:rPr lang="fr-CH" b="1" dirty="0"/>
              <a:t>le meilleur déchet est celui que l'on ne produit pas ». </a:t>
            </a:r>
          </a:p>
        </p:txBody>
      </p:sp>
      <p:sp>
        <p:nvSpPr>
          <p:cNvPr id="5" name="Titel 1"/>
          <p:cNvSpPr txBox="1">
            <a:spLocks/>
          </p:cNvSpPr>
          <p:nvPr/>
        </p:nvSpPr>
        <p:spPr>
          <a:xfrm>
            <a:off x="323528" y="-17140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CH" b="1" dirty="0">
              <a:solidFill>
                <a:srgbClr val="00B0F0"/>
              </a:solidFill>
            </a:endParaRPr>
          </a:p>
        </p:txBody>
      </p:sp>
    </p:spTree>
    <p:extLst>
      <p:ext uri="{BB962C8B-B14F-4D97-AF65-F5344CB8AC3E}">
        <p14:creationId xmlns:p14="http://schemas.microsoft.com/office/powerpoint/2010/main" val="1488214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6792" y="629816"/>
            <a:ext cx="8229600" cy="1143000"/>
          </a:xfrm>
        </p:spPr>
        <p:txBody>
          <a:bodyPr>
            <a:normAutofit/>
          </a:bodyPr>
          <a:lstStyle/>
          <a:p>
            <a:r>
              <a:rPr lang="fr-CH" sz="2200" b="1" dirty="0" smtClean="0">
                <a:solidFill>
                  <a:srgbClr val="FF0000"/>
                </a:solidFill>
                <a:latin typeface="+mn-lt"/>
                <a:ea typeface="+mn-ea"/>
                <a:cs typeface="+mn-cs"/>
              </a:rPr>
              <a:t>Pourquoi composter ?</a:t>
            </a:r>
            <a:endParaRPr lang="fr-CH" sz="2200" b="1" dirty="0">
              <a:solidFill>
                <a:srgbClr val="FF0000"/>
              </a:solidFill>
              <a:latin typeface="+mn-lt"/>
              <a:ea typeface="+mn-ea"/>
              <a:cs typeface="+mn-cs"/>
            </a:endParaRPr>
          </a:p>
        </p:txBody>
      </p:sp>
      <p:sp>
        <p:nvSpPr>
          <p:cNvPr id="3" name="Content Placeholder 2"/>
          <p:cNvSpPr>
            <a:spLocks noGrp="1"/>
          </p:cNvSpPr>
          <p:nvPr>
            <p:ph idx="1"/>
          </p:nvPr>
        </p:nvSpPr>
        <p:spPr>
          <a:xfrm>
            <a:off x="75674" y="1556792"/>
            <a:ext cx="9024700" cy="4525963"/>
          </a:xfrm>
        </p:spPr>
        <p:txBody>
          <a:bodyPr>
            <a:normAutofit/>
          </a:bodyPr>
          <a:lstStyle/>
          <a:p>
            <a:r>
              <a:rPr lang="fr-CH" dirty="0" smtClean="0"/>
              <a:t>Les déchets de cuisine et de jardin représentent près du tiers de la poubelle d’un ménage moyen.</a:t>
            </a:r>
          </a:p>
          <a:p>
            <a:r>
              <a:rPr lang="fr-CH" dirty="0" smtClean="0"/>
              <a:t>Cela s’inscrit pleinement et concrètement dans les actions qui contribuent au développement durable.</a:t>
            </a:r>
          </a:p>
          <a:p>
            <a:r>
              <a:rPr lang="fr-CH" dirty="0" smtClean="0"/>
              <a:t>Composter permet de réduire la quantité de déchets collectés et traités par la collectivité.</a:t>
            </a:r>
          </a:p>
          <a:p>
            <a:r>
              <a:rPr lang="fr-CH" dirty="0" smtClean="0"/>
              <a:t>Produire du compost pour les bacs à fleurs ainsi que d’alimenter les jardins familiaux et de quartier.</a:t>
            </a:r>
          </a:p>
          <a:p>
            <a:endParaRPr lang="fr-CH" dirty="0" smtClean="0"/>
          </a:p>
          <a:p>
            <a:endParaRPr lang="fr-CH"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183668"/>
            <a:ext cx="1547664" cy="136328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25026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24" y="396988"/>
            <a:ext cx="8229600" cy="1143000"/>
          </a:xfrm>
        </p:spPr>
        <p:txBody>
          <a:bodyPr>
            <a:normAutofit/>
          </a:bodyPr>
          <a:lstStyle/>
          <a:p>
            <a:r>
              <a:rPr lang="fr-CH" sz="2200" b="1" dirty="0" smtClean="0">
                <a:solidFill>
                  <a:srgbClr val="FF0000"/>
                </a:solidFill>
                <a:latin typeface="+mn-lt"/>
                <a:ea typeface="+mn-ea"/>
                <a:cs typeface="+mn-cs"/>
              </a:rPr>
              <a:t>Que composter ?</a:t>
            </a:r>
            <a:endParaRPr lang="fr-CH" sz="2200" b="1" dirty="0">
              <a:solidFill>
                <a:srgbClr val="FF0000"/>
              </a:solidFill>
              <a:latin typeface="+mn-lt"/>
              <a:ea typeface="+mn-ea"/>
              <a:cs typeface="+mn-cs"/>
            </a:endParaRPr>
          </a:p>
        </p:txBody>
      </p:sp>
      <p:sp>
        <p:nvSpPr>
          <p:cNvPr id="3" name="Content Placeholder 2"/>
          <p:cNvSpPr>
            <a:spLocks noGrp="1"/>
          </p:cNvSpPr>
          <p:nvPr>
            <p:ph idx="1"/>
          </p:nvPr>
        </p:nvSpPr>
        <p:spPr>
          <a:xfrm>
            <a:off x="75674" y="1556792"/>
            <a:ext cx="9024700" cy="4525963"/>
          </a:xfrm>
        </p:spPr>
        <p:txBody>
          <a:bodyPr>
            <a:normAutofit/>
          </a:bodyPr>
          <a:lstStyle/>
          <a:p>
            <a:r>
              <a:rPr lang="fr-CH" dirty="0" smtClean="0"/>
              <a:t>Pour que la matière se transforme en humus il faut en quantités équilibrées…</a:t>
            </a:r>
          </a:p>
          <a:p>
            <a:r>
              <a:rPr lang="fr-CH" dirty="0" smtClean="0"/>
              <a:t>Matières lignifiées: pailles, tontes de gazon séchées, copeaux de bois, branches morte.</a:t>
            </a:r>
          </a:p>
          <a:p>
            <a:r>
              <a:rPr lang="fr-CH" dirty="0" smtClean="0"/>
              <a:t>Matières herbacées: déchets de cuisine, reste de repas, marcs de café et thé, fleurs fanées.</a:t>
            </a:r>
          </a:p>
          <a:p>
            <a:r>
              <a:rPr lang="fr-CH" dirty="0" smtClean="0"/>
              <a:t>A éviter: les reste de viande ou de poisson </a:t>
            </a:r>
          </a:p>
          <a:p>
            <a:endParaRPr lang="fr-CH" dirty="0" smtClean="0"/>
          </a:p>
          <a:p>
            <a:endParaRPr lang="fr-CH"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4" y="5445224"/>
            <a:ext cx="1547664" cy="136328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327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24" y="396988"/>
            <a:ext cx="8229600" cy="1143000"/>
          </a:xfrm>
        </p:spPr>
        <p:txBody>
          <a:bodyPr>
            <a:normAutofit/>
          </a:bodyPr>
          <a:lstStyle/>
          <a:p>
            <a:r>
              <a:rPr lang="fr-CH" sz="2200" b="1" dirty="0" smtClean="0">
                <a:solidFill>
                  <a:srgbClr val="FF0000"/>
                </a:solidFill>
                <a:latin typeface="+mn-lt"/>
                <a:ea typeface="+mn-ea"/>
                <a:cs typeface="+mn-cs"/>
              </a:rPr>
              <a:t>Le compost ça sent mauvais!? </a:t>
            </a:r>
            <a:endParaRPr lang="fr-CH" sz="2200" b="1" dirty="0">
              <a:solidFill>
                <a:srgbClr val="FF0000"/>
              </a:solidFill>
              <a:latin typeface="+mn-lt"/>
              <a:ea typeface="+mn-ea"/>
              <a:cs typeface="+mn-cs"/>
            </a:endParaRPr>
          </a:p>
        </p:txBody>
      </p:sp>
      <p:sp>
        <p:nvSpPr>
          <p:cNvPr id="3" name="Content Placeholder 2"/>
          <p:cNvSpPr>
            <a:spLocks noGrp="1"/>
          </p:cNvSpPr>
          <p:nvPr>
            <p:ph idx="1"/>
          </p:nvPr>
        </p:nvSpPr>
        <p:spPr>
          <a:xfrm>
            <a:off x="75674" y="1556792"/>
            <a:ext cx="9024700" cy="4525963"/>
          </a:xfrm>
        </p:spPr>
        <p:txBody>
          <a:bodyPr>
            <a:normAutofit/>
          </a:bodyPr>
          <a:lstStyle/>
          <a:p>
            <a:r>
              <a:rPr lang="fr-CH" dirty="0" smtClean="0"/>
              <a:t>Le compost ne sent pas mauvais si il est bien aéré et que l’équilibre entre les matières est adéquate.</a:t>
            </a:r>
          </a:p>
          <a:p>
            <a:r>
              <a:rPr lang="fr-CH" dirty="0" smtClean="0"/>
              <a:t>Le compost arrivé à maturation dégage une bonne odeur fraîche de forêt.</a:t>
            </a:r>
          </a:p>
          <a:p>
            <a:endParaRPr lang="fr-CH" dirty="0" smtClean="0"/>
          </a:p>
          <a:p>
            <a:endParaRPr lang="fr-CH"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4" y="5445224"/>
            <a:ext cx="1547664" cy="136328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1192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CH" sz="2200" b="1" dirty="0" smtClean="0">
                <a:solidFill>
                  <a:srgbClr val="FF0000"/>
                </a:solidFill>
                <a:latin typeface="+mn-lt"/>
                <a:ea typeface="+mn-ea"/>
                <a:cs typeface="+mn-cs"/>
              </a:rPr>
              <a:t>Où et comment composter en Belle Vue</a:t>
            </a:r>
            <a:endParaRPr lang="fr-CH" sz="2200" b="1" dirty="0">
              <a:solidFill>
                <a:srgbClr val="FF0000"/>
              </a:solidFill>
              <a:latin typeface="+mn-lt"/>
              <a:ea typeface="+mn-ea"/>
              <a:cs typeface="+mn-cs"/>
            </a:endParaRPr>
          </a:p>
        </p:txBody>
      </p:sp>
      <p:sp>
        <p:nvSpPr>
          <p:cNvPr id="3" name="Inhaltsplatzhalter 2"/>
          <p:cNvSpPr>
            <a:spLocks noGrp="1"/>
          </p:cNvSpPr>
          <p:nvPr>
            <p:ph idx="1"/>
          </p:nvPr>
        </p:nvSpPr>
        <p:spPr/>
        <p:txBody>
          <a:bodyPr>
            <a:normAutofit/>
          </a:bodyPr>
          <a:lstStyle/>
          <a:p>
            <a:r>
              <a:rPr lang="fr-CH" dirty="0" smtClean="0"/>
              <a:t>Le bac en bois: l’idéal c’est d’en avoir deux voir trois. A chaque copropriétaire lors </a:t>
            </a:r>
            <a:r>
              <a:rPr lang="fr-CH" dirty="0"/>
              <a:t>du vidage </a:t>
            </a:r>
            <a:br>
              <a:rPr lang="fr-CH" dirty="0"/>
            </a:br>
            <a:r>
              <a:rPr lang="fr-CH" dirty="0"/>
              <a:t>de son propre </a:t>
            </a:r>
            <a:r>
              <a:rPr lang="fr-CH" dirty="0" err="1"/>
              <a:t>bioseau</a:t>
            </a:r>
            <a:r>
              <a:rPr lang="fr-CH" dirty="0"/>
              <a:t>... d'adjoindre 1/2 volume de structurant!!! </a:t>
            </a:r>
            <a:r>
              <a:rPr lang="fr-CH" dirty="0" smtClean="0"/>
              <a:t>(mélange ligneux). </a:t>
            </a:r>
          </a:p>
          <a:p>
            <a:r>
              <a:rPr lang="fr-CH" dirty="0" smtClean="0"/>
              <a:t>Pouvoir accéder de tous les côtés pour retourner les tas.</a:t>
            </a:r>
          </a:p>
          <a:p>
            <a:r>
              <a:rPr lang="fr-CH" dirty="0" smtClean="0"/>
              <a:t>Cela ne nécessite aucun matériel particulier. Une fourche, un sécateur, un tamis.</a:t>
            </a:r>
            <a:endParaRPr lang="fr-CH" dirty="0"/>
          </a:p>
        </p:txBody>
      </p:sp>
    </p:spTree>
    <p:extLst>
      <p:ext uri="{BB962C8B-B14F-4D97-AF65-F5344CB8AC3E}">
        <p14:creationId xmlns:p14="http://schemas.microsoft.com/office/powerpoint/2010/main" val="3456087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810"/>
            <a:ext cx="9144000" cy="5972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Gerade Verbindung 4"/>
          <p:cNvCxnSpPr/>
          <p:nvPr/>
        </p:nvCxnSpPr>
        <p:spPr>
          <a:xfrm flipV="1">
            <a:off x="2416036" y="2303028"/>
            <a:ext cx="703655" cy="6133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2416036" y="2916411"/>
            <a:ext cx="354740" cy="44058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rot="18870767">
            <a:off x="3090841" y="3148813"/>
            <a:ext cx="713657" cy="369332"/>
          </a:xfrm>
          <a:prstGeom prst="rect">
            <a:avLst/>
          </a:prstGeom>
          <a:noFill/>
        </p:spPr>
        <p:txBody>
          <a:bodyPr wrap="none" rtlCol="0">
            <a:spAutoFit/>
          </a:bodyPr>
          <a:lstStyle/>
          <a:p>
            <a:r>
              <a:rPr lang="de-CH" dirty="0" smtClean="0"/>
              <a:t>9,9 m</a:t>
            </a:r>
            <a:endParaRPr lang="fr-CH" dirty="0"/>
          </a:p>
        </p:txBody>
      </p:sp>
      <p:sp>
        <p:nvSpPr>
          <p:cNvPr id="15" name="Textfeld 14"/>
          <p:cNvSpPr txBox="1"/>
          <p:nvPr/>
        </p:nvSpPr>
        <p:spPr>
          <a:xfrm rot="2870671">
            <a:off x="2023680" y="3227897"/>
            <a:ext cx="660758" cy="369332"/>
          </a:xfrm>
          <a:prstGeom prst="rect">
            <a:avLst/>
          </a:prstGeom>
          <a:noFill/>
        </p:spPr>
        <p:txBody>
          <a:bodyPr wrap="none" rtlCol="0">
            <a:spAutoFit/>
          </a:bodyPr>
          <a:lstStyle/>
          <a:p>
            <a:r>
              <a:rPr lang="de-CH" dirty="0"/>
              <a:t>3</a:t>
            </a:r>
            <a:r>
              <a:rPr lang="de-CH" dirty="0" smtClean="0"/>
              <a:t>,5m</a:t>
            </a:r>
            <a:endParaRPr lang="fr-CH" dirty="0"/>
          </a:p>
        </p:txBody>
      </p:sp>
      <p:sp>
        <p:nvSpPr>
          <p:cNvPr id="14" name="Textfeld 13"/>
          <p:cNvSpPr txBox="1"/>
          <p:nvPr/>
        </p:nvSpPr>
        <p:spPr>
          <a:xfrm>
            <a:off x="0" y="6165304"/>
            <a:ext cx="9288939" cy="338554"/>
          </a:xfrm>
          <a:prstGeom prst="rect">
            <a:avLst/>
          </a:prstGeom>
          <a:noFill/>
        </p:spPr>
        <p:txBody>
          <a:bodyPr wrap="square" rtlCol="0">
            <a:spAutoFit/>
          </a:bodyPr>
          <a:lstStyle/>
          <a:p>
            <a:r>
              <a:rPr lang="fr-CH" sz="1600" dirty="0" smtClean="0"/>
              <a:t>Surface nécessaire: 	Largeur 3,5 et 9,9 m: = 34,65 m2</a:t>
            </a:r>
            <a:endParaRPr lang="fr-CH" sz="1600" dirty="0"/>
          </a:p>
        </p:txBody>
      </p:sp>
      <p:cxnSp>
        <p:nvCxnSpPr>
          <p:cNvPr id="20" name="Gerade Verbindung 7"/>
          <p:cNvCxnSpPr/>
          <p:nvPr/>
        </p:nvCxnSpPr>
        <p:spPr>
          <a:xfrm>
            <a:off x="3113181" y="2255478"/>
            <a:ext cx="382187" cy="3844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Gerade Verbindung 6"/>
          <p:cNvCxnSpPr/>
          <p:nvPr/>
        </p:nvCxnSpPr>
        <p:spPr>
          <a:xfrm flipV="1">
            <a:off x="2744014" y="2700319"/>
            <a:ext cx="751354" cy="65051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rot="18911618">
            <a:off x="2639557" y="2819732"/>
            <a:ext cx="244397" cy="3067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rot="18911618">
            <a:off x="2869118" y="2638315"/>
            <a:ext cx="244397" cy="3067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18911618">
            <a:off x="3118375" y="2486556"/>
            <a:ext cx="192515" cy="3067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3343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CH" sz="2200" b="1" dirty="0" smtClean="0">
                <a:solidFill>
                  <a:srgbClr val="FF0000"/>
                </a:solidFill>
                <a:latin typeface="+mn-lt"/>
                <a:ea typeface="+mn-ea"/>
                <a:cs typeface="+mn-cs"/>
              </a:rPr>
              <a:t>Cela ne marchera pas en Belle Vue!</a:t>
            </a:r>
            <a:endParaRPr lang="fr-CH" sz="2200" b="1" dirty="0">
              <a:solidFill>
                <a:srgbClr val="FF0000"/>
              </a:solidFill>
              <a:latin typeface="+mn-lt"/>
              <a:ea typeface="+mn-ea"/>
              <a:cs typeface="+mn-cs"/>
            </a:endParaRPr>
          </a:p>
        </p:txBody>
      </p:sp>
      <p:sp>
        <p:nvSpPr>
          <p:cNvPr id="3" name="Inhaltsplatzhalter 2"/>
          <p:cNvSpPr>
            <a:spLocks noGrp="1"/>
          </p:cNvSpPr>
          <p:nvPr>
            <p:ph idx="1"/>
          </p:nvPr>
        </p:nvSpPr>
        <p:spPr>
          <a:xfrm>
            <a:off x="449200" y="2564904"/>
            <a:ext cx="8229600" cy="3773016"/>
          </a:xfrm>
        </p:spPr>
        <p:txBody>
          <a:bodyPr>
            <a:normAutofit fontScale="40000" lnSpcReduction="20000"/>
          </a:bodyPr>
          <a:lstStyle/>
          <a:p>
            <a:pPr marL="0" indent="0">
              <a:buNone/>
            </a:pPr>
            <a:r>
              <a:rPr lang="fr-CH" dirty="0" smtClean="0"/>
              <a:t>L’Association </a:t>
            </a:r>
            <a:r>
              <a:rPr lang="fr-CH" dirty="0"/>
              <a:t>sans but lucratif </a:t>
            </a:r>
            <a:r>
              <a:rPr lang="fr-CH" dirty="0" err="1"/>
              <a:t>ProxiCompost</a:t>
            </a:r>
            <a:r>
              <a:rPr lang="fr-CH" dirty="0"/>
              <a:t> promeut le développement du compostage de proximité sous toutes ses formes et est là pour vous aider à </a:t>
            </a:r>
            <a:r>
              <a:rPr lang="fr-CH" dirty="0" smtClean="0"/>
              <a:t>:</a:t>
            </a:r>
          </a:p>
          <a:p>
            <a:pPr marL="0" indent="0">
              <a:lnSpc>
                <a:spcPct val="120000"/>
              </a:lnSpc>
              <a:spcBef>
                <a:spcPts val="0"/>
              </a:spcBef>
              <a:buNone/>
            </a:pPr>
            <a:endParaRPr lang="fr-CH" dirty="0"/>
          </a:p>
          <a:p>
            <a:pPr>
              <a:buFont typeface="Wingdings" panose="05000000000000000000" pitchFamily="2" charset="2"/>
              <a:buChar char="q"/>
            </a:pPr>
            <a:r>
              <a:rPr lang="fr-CH" dirty="0"/>
              <a:t>Utiliser une pratique simple, fiable et naturelle transformant vos déchets organiques en compost de qualité pour vos jardins et vos balcons !</a:t>
            </a:r>
          </a:p>
          <a:p>
            <a:pPr>
              <a:buFont typeface="Wingdings" panose="05000000000000000000" pitchFamily="2" charset="2"/>
              <a:buChar char="q"/>
            </a:pPr>
            <a:r>
              <a:rPr lang="fr-CH" dirty="0"/>
              <a:t>Assurer la pérennisation du projet en promouvant une gestion participative et locale, génératrice de </a:t>
            </a:r>
            <a:r>
              <a:rPr lang="fr-CH" dirty="0" smtClean="0"/>
              <a:t>convivialité</a:t>
            </a:r>
          </a:p>
          <a:p>
            <a:pPr marL="0" indent="0">
              <a:buNone/>
            </a:pPr>
            <a:endParaRPr lang="fr-CH" dirty="0"/>
          </a:p>
          <a:p>
            <a:pPr marL="0" indent="0">
              <a:buNone/>
            </a:pPr>
            <a:r>
              <a:rPr lang="fr-CH" dirty="0"/>
              <a:t> </a:t>
            </a:r>
            <a:r>
              <a:rPr lang="fr-CH" dirty="0" err="1" smtClean="0"/>
              <a:t>ProxiCompost</a:t>
            </a:r>
            <a:r>
              <a:rPr lang="fr-CH" dirty="0" smtClean="0"/>
              <a:t> </a:t>
            </a:r>
            <a:r>
              <a:rPr lang="fr-CH" dirty="0"/>
              <a:t>vous propose une mise en place de votre compostage en trois étapes </a:t>
            </a:r>
            <a:r>
              <a:rPr lang="fr-CH" dirty="0" smtClean="0"/>
              <a:t>:</a:t>
            </a:r>
          </a:p>
          <a:p>
            <a:pPr marL="0" indent="0">
              <a:spcBef>
                <a:spcPts val="0"/>
              </a:spcBef>
              <a:buNone/>
            </a:pPr>
            <a:endParaRPr lang="fr-CH" dirty="0"/>
          </a:p>
          <a:p>
            <a:pPr marL="0" indent="0">
              <a:buNone/>
            </a:pPr>
            <a:r>
              <a:rPr lang="fr-CH" dirty="0"/>
              <a:t>1. Rencontre avec les intervenants, définition du site, dimensionnement et calendrier du projet</a:t>
            </a:r>
          </a:p>
          <a:p>
            <a:pPr marL="0" indent="0">
              <a:buNone/>
            </a:pPr>
            <a:r>
              <a:rPr lang="fr-CH" dirty="0"/>
              <a:t>2. </a:t>
            </a:r>
            <a:r>
              <a:rPr lang="fr-CH" dirty="0" smtClean="0"/>
              <a:t>Pack </a:t>
            </a:r>
            <a:r>
              <a:rPr lang="fr-CH" dirty="0" err="1" smtClean="0"/>
              <a:t>ProxiCompost</a:t>
            </a:r>
            <a:r>
              <a:rPr lang="fr-CH" dirty="0" smtClean="0"/>
              <a:t>: </a:t>
            </a:r>
            <a:r>
              <a:rPr lang="fr-CH" dirty="0"/>
              <a:t>Mise en œuvre et suivi pendant une année </a:t>
            </a:r>
          </a:p>
          <a:p>
            <a:pPr marL="0" indent="0">
              <a:buNone/>
            </a:pPr>
            <a:r>
              <a:rPr lang="fr-CH" dirty="0"/>
              <a:t>3. Conseils pour le tamisage et l’utilisation du </a:t>
            </a:r>
            <a:r>
              <a:rPr lang="fr-CH" dirty="0" smtClean="0"/>
              <a:t>compost</a:t>
            </a:r>
          </a:p>
          <a:p>
            <a:pPr marL="0" indent="0">
              <a:buNone/>
            </a:pPr>
            <a:endParaRPr lang="fr-CH" dirty="0"/>
          </a:p>
          <a:p>
            <a:r>
              <a:rPr lang="fr-CH" dirty="0"/>
              <a:t>Pour une mise en œuvre facile et sans souci, le </a:t>
            </a:r>
            <a:r>
              <a:rPr lang="fr-CH" b="1" dirty="0"/>
              <a:t>pack </a:t>
            </a:r>
            <a:r>
              <a:rPr lang="fr-CH" b="1" dirty="0" err="1"/>
              <a:t>ProxiCompost</a:t>
            </a:r>
            <a:r>
              <a:rPr lang="fr-CH" dirty="0"/>
              <a:t> comprend :</a:t>
            </a:r>
          </a:p>
          <a:p>
            <a:r>
              <a:rPr lang="fr-CH" dirty="0"/>
              <a:t>La livraison et l’installation du système de compostage</a:t>
            </a:r>
          </a:p>
          <a:p>
            <a:r>
              <a:rPr lang="fr-CH" dirty="0"/>
              <a:t>La formation initiale des </a:t>
            </a:r>
            <a:r>
              <a:rPr lang="fr-CH" dirty="0" smtClean="0"/>
              <a:t>référents ( Mme Mérinat E02 et vous…?)</a:t>
            </a:r>
            <a:endParaRPr lang="fr-CH" dirty="0"/>
          </a:p>
          <a:p>
            <a:r>
              <a:rPr lang="fr-CH" dirty="0"/>
              <a:t>L’inauguration officielle avec les habitants</a:t>
            </a:r>
          </a:p>
          <a:p>
            <a:r>
              <a:rPr lang="fr-CH" dirty="0"/>
              <a:t>Le suivi du compostage pendant la première année en soutien des référents</a:t>
            </a:r>
          </a:p>
          <a:p>
            <a:pPr marL="0" indent="0">
              <a:buNone/>
            </a:pPr>
            <a:endParaRPr lang="fr-CH" dirty="0"/>
          </a:p>
          <a:p>
            <a:pPr marL="0" indent="0">
              <a:buNone/>
            </a:pPr>
            <a:endParaRPr lang="fr-CH" dirty="0"/>
          </a:p>
          <a:p>
            <a:endParaRPr lang="fr-CH" b="1"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8051" y="1735023"/>
            <a:ext cx="3352381" cy="469841"/>
          </a:xfrm>
          <a:prstGeom prst="rect">
            <a:avLst/>
          </a:prstGeom>
        </p:spPr>
      </p:pic>
      <p:sp>
        <p:nvSpPr>
          <p:cNvPr id="5" name="Title 1"/>
          <p:cNvSpPr txBox="1">
            <a:spLocks/>
          </p:cNvSpPr>
          <p:nvPr/>
        </p:nvSpPr>
        <p:spPr>
          <a:xfrm>
            <a:off x="539551" y="1658385"/>
            <a:ext cx="2815262" cy="7060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1600" dirty="0" smtClean="0">
                <a:latin typeface="+mn-lt"/>
                <a:ea typeface="+mn-ea"/>
                <a:cs typeface="+mn-cs"/>
              </a:rPr>
              <a:t>Un partenariat avec un ou des référents d’en Belle Vue </a:t>
            </a:r>
            <a:endParaRPr lang="fr-CH" sz="1600" dirty="0">
              <a:latin typeface="+mn-lt"/>
              <a:ea typeface="+mn-ea"/>
              <a:cs typeface="+mn-cs"/>
            </a:endParaRPr>
          </a:p>
        </p:txBody>
      </p:sp>
      <p:sp>
        <p:nvSpPr>
          <p:cNvPr id="6" name="Title 1"/>
          <p:cNvSpPr txBox="1">
            <a:spLocks/>
          </p:cNvSpPr>
          <p:nvPr/>
        </p:nvSpPr>
        <p:spPr>
          <a:xfrm>
            <a:off x="3907396" y="1730399"/>
            <a:ext cx="648072" cy="5217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4000" dirty="0" smtClean="0">
                <a:latin typeface="+mn-lt"/>
                <a:ea typeface="+mn-ea"/>
                <a:cs typeface="+mn-cs"/>
              </a:rPr>
              <a:t>&amp;</a:t>
            </a:r>
            <a:endParaRPr lang="fr-CH" sz="4000" dirty="0">
              <a:latin typeface="+mn-lt"/>
              <a:ea typeface="+mn-ea"/>
              <a:cs typeface="+mn-cs"/>
            </a:endParaRPr>
          </a:p>
        </p:txBody>
      </p:sp>
    </p:spTree>
    <p:extLst>
      <p:ext uri="{BB962C8B-B14F-4D97-AF65-F5344CB8AC3E}">
        <p14:creationId xmlns:p14="http://schemas.microsoft.com/office/powerpoint/2010/main" val="439438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63688" y="1355962"/>
            <a:ext cx="4800000" cy="3600000"/>
          </a:xfrm>
        </p:spPr>
      </p:pic>
      <p:sp>
        <p:nvSpPr>
          <p:cNvPr id="5" name="Title 1"/>
          <p:cNvSpPr>
            <a:spLocks noGrp="1"/>
          </p:cNvSpPr>
          <p:nvPr>
            <p:ph type="title"/>
          </p:nvPr>
        </p:nvSpPr>
        <p:spPr>
          <a:xfrm>
            <a:off x="261864" y="696427"/>
            <a:ext cx="3960440" cy="706090"/>
          </a:xfrm>
        </p:spPr>
        <p:txBody>
          <a:bodyPr>
            <a:normAutofit/>
          </a:bodyPr>
          <a:lstStyle/>
          <a:p>
            <a:r>
              <a:rPr lang="fr-CH" sz="1600" dirty="0" smtClean="0">
                <a:latin typeface="+mn-lt"/>
                <a:ea typeface="+mn-ea"/>
                <a:cs typeface="+mn-cs"/>
              </a:rPr>
              <a:t>Parc la tour Pommier, 1218 Grand-</a:t>
            </a:r>
            <a:r>
              <a:rPr lang="fr-CH" sz="1600" dirty="0" err="1" smtClean="0">
                <a:latin typeface="+mn-lt"/>
                <a:ea typeface="+mn-ea"/>
                <a:cs typeface="+mn-cs"/>
              </a:rPr>
              <a:t>Saconnex</a:t>
            </a:r>
            <a:endParaRPr lang="fr-CH" sz="1600" dirty="0">
              <a:latin typeface="+mn-lt"/>
              <a:ea typeface="+mn-ea"/>
              <a:cs typeface="+mn-cs"/>
            </a:endParaRPr>
          </a:p>
        </p:txBody>
      </p:sp>
      <p:sp>
        <p:nvSpPr>
          <p:cNvPr id="8" name="Titel 1"/>
          <p:cNvSpPr txBox="1">
            <a:spLocks/>
          </p:cNvSpPr>
          <p:nvPr/>
        </p:nvSpPr>
        <p:spPr>
          <a:xfrm>
            <a:off x="251520" y="5157192"/>
            <a:ext cx="8640960" cy="1455680"/>
          </a:xfrm>
          <a:prstGeom prst="rect">
            <a:avLst/>
          </a:prstGeom>
        </p:spPr>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H" sz="2300" b="1" dirty="0" smtClean="0">
                <a:latin typeface="+mn-lt"/>
              </a:rPr>
              <a:t>Statut </a:t>
            </a:r>
            <a:r>
              <a:rPr lang="fr-CH" sz="2300" b="1" dirty="0">
                <a:latin typeface="+mn-lt"/>
              </a:rPr>
              <a:t>: </a:t>
            </a:r>
            <a:r>
              <a:rPr lang="fr-CH" sz="2300" dirty="0">
                <a:latin typeface="+mn-lt"/>
              </a:rPr>
              <a:t>potagers urbains</a:t>
            </a:r>
            <a:r>
              <a:rPr lang="fr-CH" sz="2300" b="1" dirty="0">
                <a:latin typeface="+mn-lt"/>
              </a:rPr>
              <a:t/>
            </a:r>
            <a:br>
              <a:rPr lang="fr-CH" sz="2300" b="1" dirty="0">
                <a:latin typeface="+mn-lt"/>
              </a:rPr>
            </a:br>
            <a:r>
              <a:rPr lang="fr-CH" sz="2300" b="1" dirty="0">
                <a:latin typeface="+mn-lt"/>
              </a:rPr>
              <a:t>Année de construction : </a:t>
            </a:r>
            <a:r>
              <a:rPr lang="fr-CH" sz="2300" dirty="0">
                <a:latin typeface="+mn-lt"/>
              </a:rPr>
              <a:t>2013</a:t>
            </a:r>
            <a:r>
              <a:rPr lang="fr-CH" sz="2300" b="1" dirty="0">
                <a:latin typeface="+mn-lt"/>
              </a:rPr>
              <a:t/>
            </a:r>
            <a:br>
              <a:rPr lang="fr-CH" sz="2300" b="1" dirty="0">
                <a:latin typeface="+mn-lt"/>
              </a:rPr>
            </a:br>
            <a:r>
              <a:rPr lang="fr-CH" sz="2300" b="1" dirty="0">
                <a:latin typeface="+mn-lt"/>
              </a:rPr>
              <a:t>Installation des composteurs : </a:t>
            </a:r>
            <a:r>
              <a:rPr lang="fr-CH" sz="2300" dirty="0">
                <a:latin typeface="+mn-lt"/>
              </a:rPr>
              <a:t>avril 2015</a:t>
            </a:r>
            <a:r>
              <a:rPr lang="fr-CH" sz="2300" b="1" dirty="0">
                <a:latin typeface="+mn-lt"/>
              </a:rPr>
              <a:t/>
            </a:r>
            <a:br>
              <a:rPr lang="fr-CH" sz="2300" b="1" dirty="0">
                <a:latin typeface="+mn-lt"/>
              </a:rPr>
            </a:br>
            <a:r>
              <a:rPr lang="fr-CH" sz="2300" b="1" dirty="0">
                <a:latin typeface="+mn-lt"/>
              </a:rPr>
              <a:t>Nombre de jardins : </a:t>
            </a:r>
            <a:r>
              <a:rPr lang="fr-CH" sz="2300" dirty="0">
                <a:latin typeface="+mn-lt"/>
              </a:rPr>
              <a:t>20 parcelles</a:t>
            </a:r>
            <a:r>
              <a:rPr lang="fr-CH" sz="2300" b="1" dirty="0">
                <a:latin typeface="+mn-lt"/>
              </a:rPr>
              <a:t/>
            </a:r>
            <a:br>
              <a:rPr lang="fr-CH" sz="2300" b="1" dirty="0">
                <a:latin typeface="+mn-lt"/>
              </a:rPr>
            </a:br>
            <a:r>
              <a:rPr lang="fr-CH" sz="2300" b="1" dirty="0">
                <a:latin typeface="+mn-lt"/>
              </a:rPr>
              <a:t>Spécificité : </a:t>
            </a:r>
            <a:r>
              <a:rPr lang="fr-CH" sz="2300" dirty="0">
                <a:latin typeface="+mn-lt"/>
              </a:rPr>
              <a:t>apports complémentaire par les jardiniers de déchets de </a:t>
            </a:r>
            <a:r>
              <a:rPr lang="fr-CH" sz="2300" dirty="0" err="1" smtClean="0">
                <a:latin typeface="+mn-lt"/>
              </a:rPr>
              <a:t>cuisine</a:t>
            </a:r>
            <a:r>
              <a:rPr lang="fr-CH" sz="2300" dirty="0" err="1">
                <a:latin typeface="+mn-lt"/>
              </a:rPr>
              <a:t>En</a:t>
            </a:r>
            <a:r>
              <a:rPr lang="fr-CH" sz="2300" dirty="0">
                <a:latin typeface="+mn-lt"/>
              </a:rPr>
              <a:t> collaboration avec la Commune du </a:t>
            </a:r>
            <a:r>
              <a:rPr lang="fr-CH" sz="2300" dirty="0">
                <a:latin typeface="+mn-lt"/>
                <a:hlinkClick r:id="rId3"/>
              </a:rPr>
              <a:t>Grand-</a:t>
            </a:r>
            <a:r>
              <a:rPr lang="fr-CH" sz="2300" dirty="0" err="1">
                <a:latin typeface="+mn-lt"/>
                <a:hlinkClick r:id="rId3"/>
              </a:rPr>
              <a:t>Saconnex</a:t>
            </a:r>
            <a:r>
              <a:rPr lang="fr-CH" sz="2300" dirty="0">
                <a:latin typeface="+mn-lt"/>
              </a:rPr>
              <a:t> et l’association </a:t>
            </a:r>
            <a:r>
              <a:rPr lang="fr-CH" sz="2300" dirty="0" err="1">
                <a:latin typeface="+mn-lt"/>
                <a:hlinkClick r:id="rId4"/>
              </a:rPr>
              <a:t>equiterre</a:t>
            </a:r>
            <a:r>
              <a:rPr lang="fr-CH" sz="2300" dirty="0">
                <a:latin typeface="+mn-lt"/>
              </a:rPr>
              <a:t>, </a:t>
            </a:r>
            <a:r>
              <a:rPr lang="fr-CH" sz="2300" dirty="0" err="1">
                <a:latin typeface="+mn-lt"/>
              </a:rPr>
              <a:t>ProxiCompost</a:t>
            </a:r>
            <a:r>
              <a:rPr lang="fr-CH" sz="2300" dirty="0">
                <a:latin typeface="+mn-lt"/>
              </a:rPr>
              <a:t> a été appelé à installer ses bacs de compostage en bois pour permettre un compostage optimal afin de boucler le cycle naturel du jardinage en utilisant les déchets de jardins et de cuisine et produire un compost de qualité. Une formation auprès des jardiniers suivie d’un apéritif a permis d’expliciter le concept </a:t>
            </a:r>
            <a:r>
              <a:rPr lang="fr-CH" sz="2300" dirty="0" err="1">
                <a:latin typeface="+mn-lt"/>
              </a:rPr>
              <a:t>ProxiCompost</a:t>
            </a:r>
            <a:r>
              <a:rPr lang="fr-CH" sz="2300" dirty="0">
                <a:latin typeface="+mn-lt"/>
              </a:rPr>
              <a:t> tout en partageant un moment convivial. Des référents pour chaque jardin permettront à </a:t>
            </a:r>
            <a:r>
              <a:rPr lang="fr-CH" sz="2300" dirty="0" err="1">
                <a:latin typeface="+mn-lt"/>
              </a:rPr>
              <a:t>ProxiCompost</a:t>
            </a:r>
            <a:r>
              <a:rPr lang="fr-CH" sz="2300" dirty="0">
                <a:latin typeface="+mn-lt"/>
              </a:rPr>
              <a:t> de suivre l’évolution de ces deux sites qui ont été mis en place dans le cadre des « </a:t>
            </a:r>
            <a:r>
              <a:rPr lang="fr-CH" sz="2300" dirty="0">
                <a:latin typeface="+mn-lt"/>
                <a:hlinkClick r:id="rId5"/>
              </a:rPr>
              <a:t>Potagers urbains</a:t>
            </a:r>
            <a:r>
              <a:rPr lang="fr-CH" sz="2300" dirty="0">
                <a:latin typeface="+mn-lt"/>
              </a:rPr>
              <a:t> »</a:t>
            </a:r>
            <a:endParaRPr lang="fr-CH" sz="2300" dirty="0" smtClean="0">
              <a:latin typeface="+mn-lt"/>
            </a:endParaRPr>
          </a:p>
          <a:p>
            <a:pPr marL="342900" indent="-342900" algn="l">
              <a:buFont typeface="Arial" panose="020B0604020202020204" pitchFamily="34" charset="0"/>
              <a:buChar char="•"/>
            </a:pPr>
            <a:endParaRPr lang="fr-CH" sz="2000" dirty="0"/>
          </a:p>
        </p:txBody>
      </p:sp>
      <p:sp>
        <p:nvSpPr>
          <p:cNvPr id="9" name="Title 1"/>
          <p:cNvSpPr txBox="1">
            <a:spLocks/>
          </p:cNvSpPr>
          <p:nvPr/>
        </p:nvSpPr>
        <p:spPr>
          <a:xfrm>
            <a:off x="1763688" y="233591"/>
            <a:ext cx="5602368" cy="7060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2200" b="1" dirty="0" smtClean="0">
                <a:solidFill>
                  <a:srgbClr val="FF0000"/>
                </a:solidFill>
                <a:latin typeface="+mn-lt"/>
                <a:ea typeface="+mn-ea"/>
                <a:cs typeface="+mn-cs"/>
              </a:rPr>
              <a:t>Exemples n°1 de sites </a:t>
            </a:r>
            <a:r>
              <a:rPr lang="fr-CH" sz="2200" b="1" dirty="0" err="1" smtClean="0">
                <a:solidFill>
                  <a:srgbClr val="FF0000"/>
                </a:solidFill>
                <a:latin typeface="+mn-lt"/>
                <a:ea typeface="+mn-ea"/>
                <a:cs typeface="+mn-cs"/>
              </a:rPr>
              <a:t>ProxiCompost</a:t>
            </a:r>
            <a:endParaRPr lang="fr-CH" sz="2200" b="1" dirty="0">
              <a:solidFill>
                <a:srgbClr val="FF0000"/>
              </a:solidFill>
              <a:latin typeface="+mn-lt"/>
              <a:ea typeface="+mn-ea"/>
              <a:cs typeface="+mn-cs"/>
            </a:endParaRPr>
          </a:p>
        </p:txBody>
      </p:sp>
      <p:sp>
        <p:nvSpPr>
          <p:cNvPr id="10" name="Rectangle 9"/>
          <p:cNvSpPr/>
          <p:nvPr/>
        </p:nvSpPr>
        <p:spPr>
          <a:xfrm>
            <a:off x="5724128" y="920336"/>
            <a:ext cx="3010379" cy="246221"/>
          </a:xfrm>
          <a:prstGeom prst="rect">
            <a:avLst/>
          </a:prstGeom>
        </p:spPr>
        <p:txBody>
          <a:bodyPr wrap="square">
            <a:spAutoFit/>
          </a:bodyPr>
          <a:lstStyle/>
          <a:p>
            <a:r>
              <a:rPr lang="fr-CH" sz="1000" dirty="0" smtClean="0"/>
              <a:t>Sources: http</a:t>
            </a:r>
            <a:r>
              <a:rPr lang="fr-CH" sz="1000" dirty="0"/>
              <a:t>://www.proxicompost.ch/nos-sites/</a:t>
            </a:r>
          </a:p>
        </p:txBody>
      </p:sp>
    </p:spTree>
    <p:extLst>
      <p:ext uri="{BB962C8B-B14F-4D97-AF65-F5344CB8AC3E}">
        <p14:creationId xmlns:p14="http://schemas.microsoft.com/office/powerpoint/2010/main" val="594683379"/>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273</TotalTime>
  <Words>521</Words>
  <Application>Microsoft Office PowerPoint</Application>
  <PresentationFormat>Affichage à l'écran (4:3)</PresentationFormat>
  <Paragraphs>75</Paragraphs>
  <Slides>13</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13</vt:i4>
      </vt:variant>
    </vt:vector>
  </HeadingPairs>
  <TitlesOfParts>
    <vt:vector size="17" baseType="lpstr">
      <vt:lpstr>Arial</vt:lpstr>
      <vt:lpstr>Calibri</vt:lpstr>
      <vt:lpstr>Wingdings</vt:lpstr>
      <vt:lpstr>Larissa</vt:lpstr>
      <vt:lpstr>Un compost en BELLE VUE ?</vt:lpstr>
      <vt:lpstr>Définitions: https://fr.wikipedia.org/wiki/</vt:lpstr>
      <vt:lpstr>Pourquoi composter ?</vt:lpstr>
      <vt:lpstr>Que composter ?</vt:lpstr>
      <vt:lpstr>Le compost ça sent mauvais!? </vt:lpstr>
      <vt:lpstr>Où et comment composter en Belle Vue</vt:lpstr>
      <vt:lpstr>Présentation PowerPoint</vt:lpstr>
      <vt:lpstr>Cela ne marchera pas en Belle Vue!</vt:lpstr>
      <vt:lpstr>Parc la tour Pommier, 1218 Grand-Saconnex</vt:lpstr>
      <vt:lpstr>PPE les Résidences du Boiron, Nyon</vt:lpstr>
      <vt:lpstr>Société Coopérative d’Habitations La Paix</vt:lpstr>
      <vt:lpstr>Budget coûts</vt:lpstr>
      <vt:lpstr>PPE en Belle Vue à Renens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zwei Gramm O2 pro Gramm abgebauter organischer Substanz aus</dc:title>
  <dc:creator>Beat</dc:creator>
  <cp:lastModifiedBy>Catherine Mérinat</cp:lastModifiedBy>
  <cp:revision>90</cp:revision>
  <dcterms:created xsi:type="dcterms:W3CDTF">2016-12-16T22:20:26Z</dcterms:created>
  <dcterms:modified xsi:type="dcterms:W3CDTF">2017-08-30T13:41:34Z</dcterms:modified>
</cp:coreProperties>
</file>